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46" r:id="rId1"/>
  </p:sldMasterIdLst>
  <p:notesMasterIdLst>
    <p:notesMasterId r:id="rId140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79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80" r:id="rId69"/>
    <p:sldId id="324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261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</p:sldIdLst>
  <p:sldSz cx="9144000" cy="6858000" type="screen4x3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-25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EC1F5-41C7-4766-A5D9-A47BEAA0245B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60042-638E-48E4-B3AA-C10E4222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32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4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6453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361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704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212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8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606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38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4748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2054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6799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60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893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5859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30974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3167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4352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405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5554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6727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7732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4532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72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593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2376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0929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2628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0500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0290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6419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406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4724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61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7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45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48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39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71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4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88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032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99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3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76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49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79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449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46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57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995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7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6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64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4998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27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152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10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78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54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22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329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43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405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6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2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011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651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261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96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49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302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099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30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578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305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872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5935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555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40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046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046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046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04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04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86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046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9046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214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881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981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24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596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859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0238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86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044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011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407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217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065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149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17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9509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731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955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22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4825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765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107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109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303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730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510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10715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3427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1191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26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631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1924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890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288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6541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4543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0958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53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7246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735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D3E3EA-CC6A-448F-83C3-9A526F33CF9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6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57263"/>
            <a:ext cx="6858000" cy="2387600"/>
          </a:xfrm>
        </p:spPr>
        <p:txBody>
          <a:bodyPr anchor="b"/>
          <a:lstStyle>
            <a:lvl1pPr algn="r">
              <a:defRPr sz="6000" b="1">
                <a:solidFill>
                  <a:srgbClr val="003B7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7E7752-C9E2-46AA-85C3-2B162685FB4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1143001" y="3475566"/>
            <a:ext cx="6854825" cy="0"/>
          </a:xfrm>
          <a:prstGeom prst="line">
            <a:avLst/>
          </a:prstGeom>
          <a:ln>
            <a:solidFill>
              <a:srgbClr val="003B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603254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071360-5188-4CE0-B7DA-C4E940D71C0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37697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34340-90E5-4FAE-8AFF-3979A060900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5254224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24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7886700" cy="4381501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buClr>
                <a:srgbClr val="F5CE31"/>
              </a:buClr>
              <a:defRPr sz="2600">
                <a:latin typeface="Arial" pitchFamily="34" charset="0"/>
                <a:ea typeface="Arial" pitchFamily="34" charset="0"/>
                <a:cs typeface="Arial" pitchFamily="34" charset="0"/>
              </a:defRPr>
            </a:lvl1pPr>
            <a:lvl2pPr>
              <a:lnSpc>
                <a:spcPct val="125000"/>
              </a:lnSpc>
              <a:buClr>
                <a:srgbClr val="F5CE31"/>
              </a:buClr>
              <a:defRPr sz="2600">
                <a:latin typeface="Arial" pitchFamily="34" charset="0"/>
                <a:ea typeface="Arial" pitchFamily="34" charset="0"/>
                <a:cs typeface="Arial" pitchFamily="34" charset="0"/>
              </a:defRPr>
            </a:lvl2pPr>
            <a:lvl3pPr>
              <a:lnSpc>
                <a:spcPct val="125000"/>
              </a:lnSpc>
              <a:buClr>
                <a:srgbClr val="F5CE31"/>
              </a:buClr>
              <a:defRPr sz="2600">
                <a:latin typeface="Arial" pitchFamily="34" charset="0"/>
                <a:ea typeface="Arial" pitchFamily="34" charset="0"/>
                <a:cs typeface="Arial" pitchFamily="34" charset="0"/>
              </a:defRPr>
            </a:lvl3pPr>
            <a:lvl4pPr>
              <a:lnSpc>
                <a:spcPct val="125000"/>
              </a:lnSpc>
              <a:buClr>
                <a:srgbClr val="F5CE31"/>
              </a:buClr>
              <a:defRPr sz="2600">
                <a:latin typeface="Arial" pitchFamily="34" charset="0"/>
                <a:ea typeface="Arial" pitchFamily="34" charset="0"/>
                <a:cs typeface="Arial" pitchFamily="34" charset="0"/>
              </a:defRPr>
            </a:lvl4pPr>
            <a:lvl5pPr>
              <a:lnSpc>
                <a:spcPct val="125000"/>
              </a:lnSpc>
              <a:buClr>
                <a:srgbClr val="F5CE31"/>
              </a:buClr>
              <a:defRPr sz="2600">
                <a:latin typeface="Arial" pitchFamily="34" charset="0"/>
                <a:ea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5715000"/>
            <a:ext cx="2057400" cy="365125"/>
          </a:xfr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5715000"/>
            <a:ext cx="3086100" cy="365125"/>
          </a:xfrm>
        </p:spPr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77000" y="5715000"/>
            <a:ext cx="2057400" cy="365125"/>
          </a:xfrm>
        </p:spPr>
        <p:txBody>
          <a:bodyPr/>
          <a:lstStyle/>
          <a:p>
            <a:pPr>
              <a:defRPr/>
            </a:pPr>
            <a:fld id="{0C4746EA-B338-44F3-991D-0A02E058C5C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4291"/>
            <a:ext cx="7886700" cy="80391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38150" y="635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1433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873501"/>
            <a:ext cx="7886700" cy="1781175"/>
          </a:xfrm>
        </p:spPr>
        <p:txBody>
          <a:bodyPr anchor="ctr">
            <a:normAutofit/>
          </a:bodyPr>
          <a:lstStyle>
            <a:lvl1pPr>
              <a:defRPr sz="4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172408"/>
          </a:xfrm>
          <a:prstGeom prst="rect">
            <a:avLst/>
          </a:prstGeom>
          <a:solidFill>
            <a:srgbClr val="003B7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ITlogo.png"/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7559">
            <a:off x="6062648" y="-224663"/>
            <a:ext cx="3524140" cy="469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62477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93826"/>
            <a:ext cx="3886200" cy="3990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93826"/>
            <a:ext cx="3886200" cy="39909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AF9868-AD84-4798-A077-F74D894831D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055895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90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212975"/>
            <a:ext cx="3868340" cy="3171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90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212975"/>
            <a:ext cx="3887391" cy="31718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30C054-E61E-4963-9BAE-69076ECB23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528042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98F0F-C74E-4243-A955-7F8F0E58B22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38150" y="609600"/>
            <a:ext cx="0" cy="546100"/>
          </a:xfrm>
          <a:prstGeom prst="line">
            <a:avLst/>
          </a:prstGeom>
          <a:ln w="76200" cmpd="sng">
            <a:solidFill>
              <a:srgbClr val="003B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573408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076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618C00-107D-4746-82E4-D88E651772A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785815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23F162-04C5-4639-A4F0-E022D035D63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144757"/>
      </p:ext>
    </p:extLst>
  </p:cSld>
  <p:clrMapOvr>
    <a:masterClrMapping/>
  </p:clrMapOvr>
  <p:transition spd="slow">
    <p:push dir="u"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9212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FC290A-CD45-4ECF-9534-F16457B5652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5954504"/>
      </p:ext>
    </p:extLst>
  </p:cSld>
  <p:clrMapOvr>
    <a:masterClrMapping/>
  </p:clrMapOvr>
  <p:transition spd="slow">
    <p:push dir="u"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67475"/>
            <a:ext cx="2133600" cy="365125"/>
          </a:xfrm>
        </p:spPr>
        <p:txBody>
          <a:bodyPr/>
          <a:lstStyle>
            <a:lvl1pPr>
              <a:defRPr sz="1600" b="1">
                <a:solidFill>
                  <a:srgbClr val="002060"/>
                </a:solidFill>
              </a:defRPr>
            </a:lvl1pPr>
          </a:lstStyle>
          <a:p>
            <a:fld id="{48FE5571-560F-4DFC-BA97-61ACA5F7AD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97" Type="http://schemas.openxmlformats.org/officeDocument/2006/relationships/slideLayout" Target="../slideLayouts/slideLayout97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theme" Target="../theme/theme1.xml"/><Relationship Id="rId10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Manual Input 7"/>
          <p:cNvSpPr/>
          <p:nvPr/>
        </p:nvSpPr>
        <p:spPr>
          <a:xfrm rot="16200000" flipV="1">
            <a:off x="2181397" y="6015128"/>
            <a:ext cx="939496" cy="746247"/>
          </a:xfrm>
          <a:prstGeom prst="flowChartManualInpu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52426"/>
            <a:ext cx="7886700" cy="105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01800"/>
            <a:ext cx="7886700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4546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4546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4546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A01765A-5E15-4A7D-9C9B-8AA65A3BBF1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7365" y="6070600"/>
            <a:ext cx="9151365" cy="787400"/>
          </a:xfrm>
          <a:prstGeom prst="rect">
            <a:avLst/>
          </a:prstGeom>
          <a:solidFill>
            <a:srgbClr val="003B7A"/>
          </a:solidFill>
          <a:ln>
            <a:solidFill>
              <a:srgbClr val="003B7A"/>
            </a:solidFill>
          </a:ln>
          <a:effectLst>
            <a:outerShdw blurRad="50800" dist="254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Input 7"/>
          <p:cNvSpPr/>
          <p:nvPr/>
        </p:nvSpPr>
        <p:spPr>
          <a:xfrm rot="16200000" flipV="1">
            <a:off x="1036185" y="4882316"/>
            <a:ext cx="939494" cy="3011867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16" y="6106293"/>
            <a:ext cx="1814513" cy="5905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7261" y="6190527"/>
            <a:ext cx="1477426" cy="45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9021" y="6177297"/>
            <a:ext cx="209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92A67"/>
                </a:solidFill>
              </a:rPr>
              <a:t>FACULTY OF INFORMATION TECHNOLOGY</a:t>
            </a:r>
          </a:p>
          <a:p>
            <a:r>
              <a:rPr lang="en-US" sz="1100" b="1" dirty="0" smtClean="0">
                <a:solidFill>
                  <a:srgbClr val="092A67"/>
                </a:solidFill>
              </a:rPr>
              <a:t>THU DUC COLLEGE OF TECHNOLOGY</a:t>
            </a:r>
            <a:endParaRPr lang="en-US" sz="1100" b="1" dirty="0">
              <a:solidFill>
                <a:srgbClr val="092A67"/>
              </a:solidFill>
            </a:endParaRPr>
          </a:p>
        </p:txBody>
      </p:sp>
      <p:pic>
        <p:nvPicPr>
          <p:cNvPr id="15" name="Picture 14" descr="cdiologo_white.png"/>
          <p:cNvPicPr>
            <a:picLocks noChangeAspect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5" y="6175630"/>
            <a:ext cx="676275" cy="568071"/>
          </a:xfrm>
          <a:prstGeom prst="rect">
            <a:avLst/>
          </a:prstGeom>
        </p:spPr>
      </p:pic>
      <p:pic>
        <p:nvPicPr>
          <p:cNvPr id="17" name="Picture 16" descr="tdc_logo_white.png"/>
          <p:cNvPicPr>
            <a:picLocks noChangeAspect="1"/>
          </p:cNvPicPr>
          <p:nvPr/>
        </p:nvPicPr>
        <p:blipFill>
          <a:blip r:embed="rId10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698" y="6172200"/>
            <a:ext cx="437945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5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66" r:id="rId20"/>
    <p:sldLayoutId id="2147484067" r:id="rId21"/>
    <p:sldLayoutId id="2147484068" r:id="rId22"/>
    <p:sldLayoutId id="2147484069" r:id="rId23"/>
    <p:sldLayoutId id="2147484070" r:id="rId24"/>
    <p:sldLayoutId id="2147484071" r:id="rId25"/>
    <p:sldLayoutId id="2147484072" r:id="rId26"/>
    <p:sldLayoutId id="2147484073" r:id="rId27"/>
    <p:sldLayoutId id="2147484074" r:id="rId28"/>
    <p:sldLayoutId id="2147484075" r:id="rId29"/>
    <p:sldLayoutId id="2147484076" r:id="rId30"/>
    <p:sldLayoutId id="2147484077" r:id="rId31"/>
    <p:sldLayoutId id="2147484078" r:id="rId32"/>
    <p:sldLayoutId id="2147484080" r:id="rId33"/>
    <p:sldLayoutId id="2147484081" r:id="rId34"/>
    <p:sldLayoutId id="2147484082" r:id="rId35"/>
    <p:sldLayoutId id="2147484083" r:id="rId36"/>
    <p:sldLayoutId id="2147484084" r:id="rId37"/>
    <p:sldLayoutId id="2147484085" r:id="rId38"/>
    <p:sldLayoutId id="2147484086" r:id="rId39"/>
    <p:sldLayoutId id="2147484087" r:id="rId40"/>
    <p:sldLayoutId id="2147484088" r:id="rId41"/>
    <p:sldLayoutId id="2147484089" r:id="rId42"/>
    <p:sldLayoutId id="2147484090" r:id="rId43"/>
    <p:sldLayoutId id="2147484091" r:id="rId44"/>
    <p:sldLayoutId id="2147484092" r:id="rId45"/>
    <p:sldLayoutId id="2147484093" r:id="rId46"/>
    <p:sldLayoutId id="2147484094" r:id="rId47"/>
    <p:sldLayoutId id="2147484095" r:id="rId48"/>
    <p:sldLayoutId id="2147484096" r:id="rId49"/>
    <p:sldLayoutId id="2147484097" r:id="rId50"/>
    <p:sldLayoutId id="2147484098" r:id="rId51"/>
    <p:sldLayoutId id="2147484099" r:id="rId52"/>
    <p:sldLayoutId id="2147484100" r:id="rId53"/>
    <p:sldLayoutId id="2147484101" r:id="rId54"/>
    <p:sldLayoutId id="2147484102" r:id="rId55"/>
    <p:sldLayoutId id="2147484103" r:id="rId56"/>
    <p:sldLayoutId id="2147484104" r:id="rId57"/>
    <p:sldLayoutId id="2147484105" r:id="rId58"/>
    <p:sldLayoutId id="2147484106" r:id="rId59"/>
    <p:sldLayoutId id="2147484107" r:id="rId60"/>
    <p:sldLayoutId id="2147484108" r:id="rId61"/>
    <p:sldLayoutId id="2147484109" r:id="rId62"/>
    <p:sldLayoutId id="2147484110" r:id="rId63"/>
    <p:sldLayoutId id="2147484111" r:id="rId64"/>
    <p:sldLayoutId id="2147484112" r:id="rId65"/>
    <p:sldLayoutId id="2147484113" r:id="rId66"/>
    <p:sldLayoutId id="2147484114" r:id="rId67"/>
    <p:sldLayoutId id="2147484115" r:id="rId68"/>
    <p:sldLayoutId id="2147484116" r:id="rId69"/>
    <p:sldLayoutId id="2147484117" r:id="rId70"/>
    <p:sldLayoutId id="2147484118" r:id="rId71"/>
    <p:sldLayoutId id="2147484119" r:id="rId72"/>
    <p:sldLayoutId id="2147484120" r:id="rId73"/>
    <p:sldLayoutId id="2147484121" r:id="rId74"/>
    <p:sldLayoutId id="2147484122" r:id="rId75"/>
    <p:sldLayoutId id="2147484123" r:id="rId76"/>
    <p:sldLayoutId id="2147484124" r:id="rId77"/>
    <p:sldLayoutId id="2147484125" r:id="rId78"/>
    <p:sldLayoutId id="2147484126" r:id="rId79"/>
    <p:sldLayoutId id="2147484127" r:id="rId80"/>
    <p:sldLayoutId id="2147484128" r:id="rId81"/>
    <p:sldLayoutId id="2147484129" r:id="rId82"/>
    <p:sldLayoutId id="2147484130" r:id="rId83"/>
    <p:sldLayoutId id="2147484131" r:id="rId84"/>
    <p:sldLayoutId id="2147484132" r:id="rId85"/>
    <p:sldLayoutId id="2147484133" r:id="rId86"/>
    <p:sldLayoutId id="2147484134" r:id="rId87"/>
    <p:sldLayoutId id="2147484135" r:id="rId88"/>
    <p:sldLayoutId id="2147484136" r:id="rId89"/>
    <p:sldLayoutId id="2147484137" r:id="rId90"/>
    <p:sldLayoutId id="2147484138" r:id="rId91"/>
    <p:sldLayoutId id="2147484139" r:id="rId92"/>
    <p:sldLayoutId id="2147484140" r:id="rId93"/>
    <p:sldLayoutId id="2147484141" r:id="rId94"/>
    <p:sldLayoutId id="2147484142" r:id="rId95"/>
    <p:sldLayoutId id="2147484143" r:id="rId96"/>
    <p:sldLayoutId id="2147484144" r:id="rId97"/>
    <p:sldLayoutId id="2147484145" r:id="rId98"/>
  </p:sldLayoutIdLst>
  <p:transition spd="slow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3B7A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5.png"/><Relationship Id="rId4" Type="http://schemas.openxmlformats.org/officeDocument/2006/relationships/image" Target="../media/image68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5.png"/><Relationship Id="rId4" Type="http://schemas.openxmlformats.org/officeDocument/2006/relationships/image" Target="../media/image7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5.png"/><Relationship Id="rId4" Type="http://schemas.openxmlformats.org/officeDocument/2006/relationships/image" Target="../media/image75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5.png"/><Relationship Id="rId4" Type="http://schemas.openxmlformats.org/officeDocument/2006/relationships/image" Target="../media/image78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5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8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8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8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8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9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127.0.0.1:47873/help/2-6468/ms.help?method=page&amp;id=T:SYSTEM.WINDOWS.FORMS.LINKLABELLINKCLICKEDEVENTARGS&amp;product=VS&amp;productVersion=100&amp;topicVersion=100&amp;locale=EN-US&amp;topicLocale=EN-U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56.pn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Chương</a:t>
            </a:r>
            <a:r>
              <a:rPr lang="en-US" dirty="0" smtClean="0"/>
              <a:t> 2:</a:t>
            </a:r>
            <a:br>
              <a:rPr lang="en-US" dirty="0" smtClean="0"/>
            </a:b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windows </a:t>
            </a:r>
            <a:r>
              <a:rPr lang="en-US" dirty="0" err="1" smtClean="0"/>
              <a:t>Froms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28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8788"/>
              </p:ext>
            </p:extLst>
          </p:nvPr>
        </p:nvGraphicFramePr>
        <p:xfrm>
          <a:off x="457201" y="609600"/>
          <a:ext cx="8305799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5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Text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text associated with this control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</a:t>
                      </a:r>
                      <a:r>
                        <a:rPr lang="en-US" sz="3200" baseline="0" dirty="0" smtClean="0"/>
                        <a:t> or sets the Name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Size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size of the form.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WindowState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Gets or sets the form's window state.</a:t>
                      </a:r>
                    </a:p>
                    <a:p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Normal; Minimized; Maximized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Font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font of the text displayed by the control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5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57" t="53516" b="16665"/>
          <a:stretch/>
        </p:blipFill>
        <p:spPr bwMode="auto">
          <a:xfrm>
            <a:off x="2336181" y="533400"/>
            <a:ext cx="6655419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38400" y="2590800"/>
            <a:ext cx="6553200" cy="342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36181" y="4114800"/>
            <a:ext cx="6553200" cy="533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2133600"/>
            <a:ext cx="1981200" cy="13849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As the same </a:t>
            </a:r>
            <a:r>
              <a:rPr lang="en-US" sz="2800" b="1" dirty="0" err="1" smtClean="0"/>
              <a:t>MenuStrip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27274"/>
            <a:ext cx="7951926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95400" y="533400"/>
            <a:ext cx="6324600" cy="584775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Add Items Collection for </a:t>
            </a:r>
            <a:r>
              <a:rPr lang="en-US" sz="3200" dirty="0" err="1" smtClean="0"/>
              <a:t>ToolBar</a:t>
            </a:r>
            <a:endParaRPr lang="en-US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4585563" y="1956375"/>
            <a:ext cx="3975963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58437" y="4928175"/>
            <a:ext cx="3975963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58437" y="3137049"/>
            <a:ext cx="3975963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35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57" t="54101" b="8985"/>
          <a:stretch/>
        </p:blipFill>
        <p:spPr bwMode="auto">
          <a:xfrm>
            <a:off x="3276600" y="609600"/>
            <a:ext cx="5486400" cy="489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2209800"/>
            <a:ext cx="2667000" cy="954107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Attach Events for each Item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6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746EA-B338-44F3-991D-0A02E058C5CE}" type="slidenum">
              <a:rPr lang="en-US" altLang="en-US" smtClean="0"/>
              <a:pPr>
                <a:defRPr/>
              </a:pPr>
              <a:t>103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tập áp dụng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10037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4038600" cy="3497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533400"/>
            <a:ext cx="441007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empty-blue-rectang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74343"/>
            <a:ext cx="3962400" cy="94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0"/>
          <p:cNvSpPr txBox="1">
            <a:spLocks noChangeArrowheads="1"/>
          </p:cNvSpPr>
          <p:nvPr/>
        </p:nvSpPr>
        <p:spPr bwMode="auto">
          <a:xfrm>
            <a:off x="685800" y="572869"/>
            <a:ext cx="31981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i="1" dirty="0" err="1" smtClean="0"/>
              <a:t>ColorDialog</a:t>
            </a:r>
            <a:endParaRPr lang="en-US" i="1" dirty="0"/>
          </a:p>
        </p:txBody>
      </p:sp>
      <p:sp>
        <p:nvSpPr>
          <p:cNvPr id="2" name="Bent-Up Arrow 1"/>
          <p:cNvSpPr/>
          <p:nvPr/>
        </p:nvSpPr>
        <p:spPr>
          <a:xfrm>
            <a:off x="3276600" y="3733800"/>
            <a:ext cx="3962400" cy="685800"/>
          </a:xfrm>
          <a:prstGeom prst="bent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5187500" y="4343400"/>
            <a:ext cx="36517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sz="2800" i="1" dirty="0" smtClean="0"/>
              <a:t>How to use </a:t>
            </a:r>
            <a:r>
              <a:rPr lang="en-US" sz="2800" i="1" dirty="0" err="1" smtClean="0"/>
              <a:t>ColorDialog</a:t>
            </a:r>
            <a:r>
              <a:rPr lang="en-US" sz="2800" i="1" dirty="0" smtClean="0"/>
              <a:t>?</a:t>
            </a:r>
            <a:endParaRPr lang="en-US" sz="28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333500" y="2554069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</a:rPr>
              <a:t>pnColor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5287996"/>
            <a:ext cx="201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</a:rPr>
              <a:t>btnColor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343150" y="4724400"/>
            <a:ext cx="114300" cy="7620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6200" y="457200"/>
            <a:ext cx="8991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  <a:latin typeface="Consolas"/>
              </a:rPr>
              <a:t>btnColor_Click</a:t>
            </a:r>
            <a:endParaRPr lang="en-US" sz="2800" b="1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b="1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b="1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b="1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b="1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b="1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ColorDialog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cldlg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ColorDialog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err="1">
                <a:solidFill>
                  <a:prstClr val="black"/>
                </a:solidFill>
                <a:latin typeface="Consolas"/>
              </a:rPr>
              <a:t>cldlg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.Color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pnColor.BackColor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cldlg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.ShowDialog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()==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DialogResult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.OK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pnColor.BackColor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cldlg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.Color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6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872" y="1604977"/>
            <a:ext cx="6664727" cy="4162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452497"/>
            <a:ext cx="8229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you want to set color by the </a:t>
            </a:r>
            <a:r>
              <a:rPr lang="en-US" sz="2800" b="1" dirty="0" smtClean="0">
                <a:solidFill>
                  <a:srgbClr val="FF0000"/>
                </a:solidFill>
              </a:rPr>
              <a:t>RED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rgbClr val="00B050"/>
                </a:solidFill>
              </a:rPr>
              <a:t>GREEN</a:t>
            </a:r>
            <a:r>
              <a:rPr lang="en-US" sz="2800" dirty="0" smtClean="0"/>
              <a:t>, </a:t>
            </a:r>
            <a:r>
              <a:rPr lang="en-US" sz="2800" b="1" dirty="0" smtClean="0">
                <a:solidFill>
                  <a:srgbClr val="0070C0"/>
                </a:solidFill>
              </a:rPr>
              <a:t>BLUE</a:t>
            </a:r>
            <a:r>
              <a:rPr lang="en-US" sz="2800" dirty="0" smtClean="0"/>
              <a:t>. Please see figure below: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622754" y="2033827"/>
            <a:ext cx="1758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bg1"/>
                </a:solidFill>
              </a:rPr>
              <a:t>pnColor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" t="12758" r="89616" b="70833"/>
          <a:stretch/>
        </p:blipFill>
        <p:spPr bwMode="auto">
          <a:xfrm>
            <a:off x="76200" y="1576626"/>
            <a:ext cx="2088630" cy="1996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183" y="3610452"/>
            <a:ext cx="198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>
                <a:solidFill>
                  <a:srgbClr val="FF0000"/>
                </a:solidFill>
              </a:rPr>
              <a:t>trackBarRed</a:t>
            </a:r>
            <a:endParaRPr lang="en-US" sz="2200" b="1" dirty="0" smtClean="0">
              <a:solidFill>
                <a:srgbClr val="FF0000"/>
              </a:solidFill>
            </a:endParaRPr>
          </a:p>
          <a:p>
            <a:r>
              <a:rPr lang="en-US" sz="2200" b="1" dirty="0" err="1" smtClean="0">
                <a:solidFill>
                  <a:srgbClr val="FF0000"/>
                </a:solidFill>
              </a:rPr>
              <a:t>txtRed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183" y="4953000"/>
            <a:ext cx="2059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>
                <a:solidFill>
                  <a:srgbClr val="0070C0"/>
                </a:solidFill>
              </a:rPr>
              <a:t>trackBarBlue</a:t>
            </a:r>
            <a:endParaRPr lang="en-US" sz="2200" b="1" dirty="0" smtClean="0">
              <a:solidFill>
                <a:srgbClr val="0070C0"/>
              </a:solidFill>
            </a:endParaRPr>
          </a:p>
          <a:p>
            <a:r>
              <a:rPr lang="en-US" sz="2200" b="1" dirty="0" err="1" smtClean="0">
                <a:solidFill>
                  <a:srgbClr val="0070C0"/>
                </a:solidFill>
              </a:rPr>
              <a:t>txtBlue</a:t>
            </a:r>
            <a:endParaRPr lang="en-US" sz="2200" b="1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870" y="4267200"/>
            <a:ext cx="2126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>
                <a:solidFill>
                  <a:srgbClr val="00B050"/>
                </a:solidFill>
              </a:rPr>
              <a:t>trackBarGreen</a:t>
            </a:r>
            <a:endParaRPr lang="en-US" sz="2200" b="1" dirty="0" smtClean="0">
              <a:solidFill>
                <a:srgbClr val="00B050"/>
              </a:solidFill>
            </a:endParaRPr>
          </a:p>
          <a:p>
            <a:r>
              <a:rPr lang="en-US" sz="2200" b="1" dirty="0" err="1" smtClean="0">
                <a:solidFill>
                  <a:srgbClr val="00B050"/>
                </a:solidFill>
              </a:rPr>
              <a:t>txtGreen</a:t>
            </a:r>
            <a:endParaRPr lang="en-US" sz="2200" b="1" dirty="0" smtClean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/>
          <p:cNvCxnSpPr>
            <a:endCxn id="1028" idx="1"/>
          </p:cNvCxnSpPr>
          <p:nvPr/>
        </p:nvCxnSpPr>
        <p:spPr>
          <a:xfrm>
            <a:off x="1174222" y="2574976"/>
            <a:ext cx="1152650" cy="111132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1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47" t="37500" b="3777"/>
          <a:stretch/>
        </p:blipFill>
        <p:spPr bwMode="auto">
          <a:xfrm>
            <a:off x="3352800" y="533400"/>
            <a:ext cx="4953000" cy="5353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1315151"/>
            <a:ext cx="2743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For each </a:t>
            </a:r>
            <a:r>
              <a:rPr lang="en-US" sz="2800" b="1" dirty="0" err="1" smtClean="0"/>
              <a:t>trackbar</a:t>
            </a:r>
            <a:r>
              <a:rPr lang="en-US" sz="2800" b="1" dirty="0" smtClean="0"/>
              <a:t>, please set properties as the same figure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2971800" y="1315151"/>
            <a:ext cx="57150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71800" y="1787136"/>
            <a:ext cx="57150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24200" y="4502871"/>
            <a:ext cx="5715000" cy="622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457200"/>
            <a:ext cx="8991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setColor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(){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nRed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trackBarRed.Value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nGreen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trackBarGreen.Value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nBlue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trackBarBlue.Value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txtRed.Text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nRed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+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txtBlue.Text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nBlue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txtGreen.Text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nGreen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+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pnColor.BackColor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Color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.FromArgb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nRed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nGreen,nBlue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7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1219200"/>
            <a:ext cx="8305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Create Event or </a:t>
            </a:r>
            <a:r>
              <a:rPr lang="en-US" sz="2800" b="1" dirty="0" err="1" smtClean="0">
                <a:solidFill>
                  <a:srgbClr val="0000FF"/>
                </a:solidFill>
                <a:latin typeface="Consolas"/>
              </a:rPr>
              <a:t>trackbar</a:t>
            </a:r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 control</a:t>
            </a:r>
          </a:p>
          <a:p>
            <a:endParaRPr lang="en-US" sz="2800" b="1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processTrackBar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setColor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 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7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167992"/>
              </p:ext>
            </p:extLst>
          </p:nvPr>
        </p:nvGraphicFramePr>
        <p:xfrm>
          <a:off x="609600" y="533400"/>
          <a:ext cx="8153400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StartPosition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starting position of the form at run time.</a:t>
                      </a:r>
                    </a:p>
                    <a:p>
                      <a:r>
                        <a:rPr lang="en-US" sz="2800" b="1" dirty="0" smtClean="0">
                          <a:solidFill>
                            <a:srgbClr val="FF0000"/>
                          </a:solidFill>
                        </a:rPr>
                        <a:t>Manual</a:t>
                      </a:r>
                    </a:p>
                    <a:p>
                      <a:r>
                        <a:rPr lang="en-US" sz="2800" b="1" dirty="0" err="1" smtClean="0">
                          <a:solidFill>
                            <a:srgbClr val="FF0000"/>
                          </a:solidFill>
                        </a:rPr>
                        <a:t>CenterScreen</a:t>
                      </a:r>
                      <a:endParaRPr lang="en-US" sz="2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800" b="1" dirty="0" err="1" smtClean="0">
                          <a:solidFill>
                            <a:srgbClr val="FF0000"/>
                          </a:solidFill>
                        </a:rPr>
                        <a:t>WindowsDefaultLocation</a:t>
                      </a:r>
                      <a:endParaRPr lang="en-US" sz="2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800" b="1" dirty="0" err="1" smtClean="0">
                          <a:solidFill>
                            <a:srgbClr val="FF0000"/>
                          </a:solidFill>
                        </a:rPr>
                        <a:t>WindowsDefaultBounds</a:t>
                      </a:r>
                      <a:endParaRPr lang="en-US" sz="28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2800" b="1" dirty="0" err="1" smtClean="0">
                          <a:solidFill>
                            <a:srgbClr val="FF0000"/>
                          </a:solidFill>
                        </a:rPr>
                        <a:t>CenterParent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TopMost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a value indicating whether the form should be displayed as a topmost form.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6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533400"/>
            <a:ext cx="8458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  <a:latin typeface="Consolas"/>
              </a:rPr>
              <a:t>frmColorDialog_Load</a:t>
            </a:r>
            <a:endParaRPr lang="en-US" sz="2800" b="1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 </a:t>
            </a:r>
            <a:r>
              <a:rPr lang="en-US" sz="2800" err="1" smtClean="0">
                <a:solidFill>
                  <a:prstClr val="black"/>
                </a:solidFill>
                <a:latin typeface="Consolas"/>
              </a:rPr>
              <a:t>trackBarBlue.Scroll</a:t>
            </a:r>
            <a:r>
              <a:rPr lang="en-US" sz="2800" smtClean="0">
                <a:solidFill>
                  <a:prstClr val="black"/>
                </a:solidFill>
                <a:latin typeface="Consolas"/>
              </a:rPr>
              <a:t>  +=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processTrackBar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smtClean="0">
                <a:solidFill>
                  <a:prstClr val="black"/>
                </a:solidFill>
                <a:latin typeface="Consolas"/>
              </a:rPr>
              <a:t>  trackBarGreen.Scroll += processTrackBar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2800" err="1" smtClean="0">
                <a:solidFill>
                  <a:prstClr val="black"/>
                </a:solidFill>
                <a:latin typeface="Consolas"/>
              </a:rPr>
              <a:t>trackBarRed.Scroll</a:t>
            </a:r>
            <a:r>
              <a:rPr lang="en-US" sz="2800" smtClean="0">
                <a:solidFill>
                  <a:prstClr val="black"/>
                </a:solidFill>
                <a:latin typeface="Consolas"/>
              </a:rPr>
              <a:t> +=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processTrackBar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setColor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();            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3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329529"/>
              </p:ext>
            </p:extLst>
          </p:nvPr>
        </p:nvGraphicFramePr>
        <p:xfrm>
          <a:off x="247777" y="685800"/>
          <a:ext cx="8667623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768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Maximum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Maximum property sets the value of the track bar when</a:t>
                      </a:r>
                      <a:r>
                        <a:rPr lang="en-US" sz="3200" dirty="0" smtClean="0"/>
                        <a:t> </a:t>
                      </a:r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slider is all the way to the right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Minimum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lower limit of the range this </a:t>
                      </a:r>
                      <a:r>
                        <a:rPr lang="en-US" sz="3200" dirty="0" err="1" smtClean="0"/>
                        <a:t>TrackBar</a:t>
                      </a:r>
                      <a:r>
                        <a:rPr lang="en-US" sz="3200" dirty="0" smtClean="0"/>
                        <a:t> is working with.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Value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a numeric value that represents the current position of the scroll box on the track bar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1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2935767"/>
              </p:ext>
            </p:extLst>
          </p:nvPr>
        </p:nvGraphicFramePr>
        <p:xfrm>
          <a:off x="228600" y="609600"/>
          <a:ext cx="8667623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768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LargeChange</a:t>
                      </a:r>
                      <a:r>
                        <a:rPr lang="en-US" sz="3200" dirty="0" smtClean="0"/>
                        <a:t>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 how many positions to move if the bar is clicked on either side of the slider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SmallChange</a:t>
                      </a:r>
                      <a:r>
                        <a:rPr lang="en-US" sz="3200" dirty="0" smtClean="0"/>
                        <a:t>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sets how many positions to move if the keyboard arrows are used to move the slider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TickFrequency</a:t>
                      </a:r>
                      <a:r>
                        <a:rPr lang="en-US" sz="3200" dirty="0" smtClean="0"/>
                        <a:t>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Establishes how many positions</a:t>
                      </a:r>
                      <a:r>
                        <a:rPr lang="en-US" sz="3200" dirty="0" smtClean="0"/>
                        <a:t> </a:t>
                      </a:r>
                      <a:r>
                        <a:rPr lang="en-US" sz="32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 between each tick-mark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3352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480" y="457200"/>
            <a:ext cx="4915920" cy="392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empty-blue-rectang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79143"/>
            <a:ext cx="3352800" cy="94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0"/>
          <p:cNvSpPr txBox="1">
            <a:spLocks noChangeArrowheads="1"/>
          </p:cNvSpPr>
          <p:nvPr/>
        </p:nvSpPr>
        <p:spPr bwMode="auto">
          <a:xfrm>
            <a:off x="304800" y="877669"/>
            <a:ext cx="31981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i="1" dirty="0" err="1" smtClean="0"/>
              <a:t>FontDialog</a:t>
            </a: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29718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FF0000"/>
                </a:solidFill>
              </a:rPr>
              <a:t>lblFont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7" name="Bent-Up Arrow 6"/>
          <p:cNvSpPr/>
          <p:nvPr/>
        </p:nvSpPr>
        <p:spPr>
          <a:xfrm>
            <a:off x="2819400" y="4114800"/>
            <a:ext cx="1828800" cy="685800"/>
          </a:xfrm>
          <a:prstGeom prst="bent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5187500" y="4267200"/>
            <a:ext cx="36517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i="1" dirty="0" smtClean="0"/>
              <a:t>How to use </a:t>
            </a:r>
            <a:r>
              <a:rPr lang="en-US" i="1" dirty="0" err="1" smtClean="0"/>
              <a:t>FontDialog</a:t>
            </a:r>
            <a:r>
              <a:rPr lang="en-US" i="1" dirty="0" smtClean="0"/>
              <a:t>?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447800" y="5211796"/>
            <a:ext cx="201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rgbClr val="FF0000"/>
                </a:solidFill>
              </a:rPr>
              <a:t>btnFont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343150" y="4648200"/>
            <a:ext cx="114300" cy="7620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1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400" y="528221"/>
            <a:ext cx="8534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  <a:latin typeface="Consolas"/>
              </a:rPr>
              <a:t>btnFont_Click</a:t>
            </a:r>
            <a:endParaRPr lang="en-US" sz="2800" b="1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FontDialog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ftDialog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            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FontDialog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ftDialog.Font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lblFont.Font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ftDialog.ShowDialog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 == 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DialogResult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.OK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lblFont.Font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ftDialog.Font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62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15" y="2284062"/>
            <a:ext cx="2933700" cy="347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185" y="1500453"/>
            <a:ext cx="4862634" cy="337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empty-blue-rectang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534874"/>
            <a:ext cx="7315201" cy="94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0"/>
          <p:cNvSpPr txBox="1">
            <a:spLocks noChangeArrowheads="1"/>
          </p:cNvSpPr>
          <p:nvPr/>
        </p:nvSpPr>
        <p:spPr bwMode="auto">
          <a:xfrm>
            <a:off x="381000" y="533400"/>
            <a:ext cx="7086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i="1" dirty="0" err="1" smtClean="0"/>
              <a:t>RichTextBox</a:t>
            </a:r>
            <a:r>
              <a:rPr lang="en-US" i="1" dirty="0" smtClean="0"/>
              <a:t> &amp; </a:t>
            </a:r>
            <a:r>
              <a:rPr lang="en-US" i="1" dirty="0" err="1" smtClean="0"/>
              <a:t>StreamFile</a:t>
            </a:r>
            <a:endParaRPr lang="en-US" i="1" dirty="0"/>
          </a:p>
        </p:txBody>
      </p:sp>
      <p:sp>
        <p:nvSpPr>
          <p:cNvPr id="8" name="Bent-Up Arrow 7"/>
          <p:cNvSpPr/>
          <p:nvPr/>
        </p:nvSpPr>
        <p:spPr>
          <a:xfrm>
            <a:off x="2743200" y="4761131"/>
            <a:ext cx="1828800" cy="685800"/>
          </a:xfrm>
          <a:prstGeom prst="bent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1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830282"/>
            <a:ext cx="8610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latin typeface="Consolas"/>
              </a:rPr>
              <a:t>OpenFileDialog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openDlg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OpenFileDialog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openDlg.Filter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"(*.txt)|*.</a:t>
            </a:r>
            <a:r>
              <a:rPr lang="en-US" sz="2800" dirty="0" smtClean="0">
                <a:solidFill>
                  <a:srgbClr val="A31515"/>
                </a:solidFill>
                <a:latin typeface="Consolas"/>
              </a:rPr>
              <a:t>txt|(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All)|*.*"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openDlg.ShowDialog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 ==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DialogResult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.OK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rtFile.LoadFile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openDlg.FileName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,                 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RichTextBoxStreamType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.PlainText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1" t="45248" r="47178" b="35681"/>
          <a:stretch/>
        </p:blipFill>
        <p:spPr bwMode="auto">
          <a:xfrm>
            <a:off x="304800" y="457200"/>
            <a:ext cx="83611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" y="2269697"/>
            <a:ext cx="3809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You could choose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StreamType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219200"/>
            <a:ext cx="62805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But We could use </a:t>
            </a:r>
            <a:r>
              <a:rPr lang="en-US" sz="3600" dirty="0" err="1" smtClean="0">
                <a:solidFill>
                  <a:srgbClr val="FF0000"/>
                </a:solidFill>
              </a:rPr>
              <a:t>StreamFile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to read Data.</a:t>
            </a:r>
          </a:p>
          <a:p>
            <a:endParaRPr lang="en-US" sz="3600" dirty="0" smtClean="0">
              <a:solidFill>
                <a:srgbClr val="FF0000"/>
              </a:solidFill>
            </a:endParaRPr>
          </a:p>
          <a:p>
            <a:r>
              <a:rPr lang="en-US" sz="3600" dirty="0" smtClean="0">
                <a:solidFill>
                  <a:srgbClr val="FF0000"/>
                </a:solidFill>
              </a:rPr>
              <a:t>You should Know this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8642" y="528221"/>
            <a:ext cx="8534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Add this command at the top File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System.IO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openDlg.ShowDialog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 ==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DialogResult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.OK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              </a:t>
            </a:r>
            <a:r>
              <a:rPr lang="en-US" sz="2800" dirty="0" smtClean="0">
                <a:solidFill>
                  <a:srgbClr val="008000"/>
                </a:solidFill>
                <a:latin typeface="Consolas"/>
              </a:rPr>
              <a:t>//</a:t>
            </a:r>
            <a:r>
              <a:rPr lang="en-US" sz="2800" dirty="0">
                <a:solidFill>
                  <a:srgbClr val="008000"/>
                </a:solidFill>
                <a:latin typeface="Consolas"/>
              </a:rPr>
              <a:t>Open to read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2B91AF"/>
                </a:solidFill>
                <a:latin typeface="Consolas"/>
              </a:rPr>
              <a:t>Stream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stream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openDlg.OpenFile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();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StreamReader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reader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StreamReader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(stream);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richTxtFile.Text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reader.ReadToEnd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reader.Close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0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451094"/>
              </p:ext>
            </p:extLst>
          </p:nvPr>
        </p:nvGraphicFramePr>
        <p:xfrm>
          <a:off x="609600" y="579120"/>
          <a:ext cx="8001001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52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457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FormBorderStyle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border style of the form</a:t>
                      </a:r>
                    </a:p>
                    <a:p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None</a:t>
                      </a:r>
                    </a:p>
                    <a:p>
                      <a:r>
                        <a:rPr lang="en-US" sz="3200" b="1" dirty="0" err="1" smtClean="0">
                          <a:solidFill>
                            <a:srgbClr val="FF0000"/>
                          </a:solidFill>
                        </a:rPr>
                        <a:t>FixedSingle</a:t>
                      </a:r>
                      <a:endParaRPr lang="en-US" sz="3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Fixed3D</a:t>
                      </a:r>
                    </a:p>
                    <a:p>
                      <a:r>
                        <a:rPr lang="en-US" sz="3200" b="1" dirty="0" err="1" smtClean="0">
                          <a:solidFill>
                            <a:srgbClr val="FF0000"/>
                          </a:solidFill>
                        </a:rPr>
                        <a:t>FixedDialog</a:t>
                      </a:r>
                      <a:endParaRPr lang="en-US" sz="3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Sizable</a:t>
                      </a:r>
                    </a:p>
                    <a:p>
                      <a:r>
                        <a:rPr lang="en-US" sz="3200" b="1" dirty="0" err="1" smtClean="0">
                          <a:solidFill>
                            <a:srgbClr val="FF0000"/>
                          </a:solidFill>
                        </a:rPr>
                        <a:t>FixedToolWindow</a:t>
                      </a:r>
                      <a:endParaRPr lang="en-US" sz="32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sz="3200" b="1" dirty="0" err="1" smtClean="0">
                          <a:solidFill>
                            <a:srgbClr val="FF0000"/>
                          </a:solidFill>
                        </a:rPr>
                        <a:t>SizableToolWindow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4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8" y="1713131"/>
            <a:ext cx="3435607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88027"/>
            <a:ext cx="4499136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empty-blue-rectang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8674"/>
            <a:ext cx="7315201" cy="949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304801" y="457200"/>
            <a:ext cx="7086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i="1" dirty="0" err="1" smtClean="0"/>
              <a:t>RichTextBox</a:t>
            </a:r>
            <a:r>
              <a:rPr lang="en-US" i="1" dirty="0" smtClean="0"/>
              <a:t> &amp; </a:t>
            </a:r>
            <a:r>
              <a:rPr lang="en-US" i="1" dirty="0" err="1" smtClean="0"/>
              <a:t>StreamFile</a:t>
            </a:r>
            <a:endParaRPr lang="en-US" i="1" dirty="0"/>
          </a:p>
        </p:txBody>
      </p:sp>
      <p:sp>
        <p:nvSpPr>
          <p:cNvPr id="7" name="Bent-Up Arrow 6"/>
          <p:cNvSpPr/>
          <p:nvPr/>
        </p:nvSpPr>
        <p:spPr>
          <a:xfrm>
            <a:off x="3200400" y="4684931"/>
            <a:ext cx="1828800" cy="685800"/>
          </a:xfrm>
          <a:prstGeom prst="bent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4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677882"/>
            <a:ext cx="8686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latin typeface="Consolas"/>
              </a:rPr>
              <a:t>SaveFileDialog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saveDlg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SaveFileDialog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saveDlg.Filter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 smtClean="0">
                <a:solidFill>
                  <a:srgbClr val="A31515"/>
                </a:solidFill>
                <a:latin typeface="Consolas"/>
              </a:rPr>
              <a:t>"(*.txt)|*.txt|(All)|*.*"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saveDlg.ShowDialog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 ==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DialogResult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.OK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rtFile.SaveFile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saveDlg.FileName,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RichTextBoxStreamType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.PlainText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6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997089"/>
            <a:ext cx="8763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saveDlg.ShowDialog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 ==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DialogResult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.OK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2B91AF"/>
                </a:solidFill>
                <a:latin typeface="Consolas"/>
              </a:rPr>
              <a:t>Stream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stream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saveDlg.OpenFile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  <a:r>
              <a:rPr lang="en-US" sz="2800" dirty="0">
                <a:solidFill>
                  <a:srgbClr val="008000"/>
                </a:solidFill>
                <a:latin typeface="Consolas"/>
              </a:rPr>
              <a:t>//Open to Write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StreamWriter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writer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StreamWriter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(stream);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writer.WriteLine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rtFile.Text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writer.Close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9469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Use </a:t>
            </a:r>
            <a:r>
              <a:rPr lang="en-US" sz="3600" b="1" dirty="0" err="1" smtClean="0">
                <a:solidFill>
                  <a:srgbClr val="FF0000"/>
                </a:solidFill>
              </a:rPr>
              <a:t>StreamFile</a:t>
            </a:r>
            <a:r>
              <a:rPr lang="en-US" sz="3600" b="1" dirty="0" smtClean="0">
                <a:solidFill>
                  <a:srgbClr val="FF0000"/>
                </a:solidFill>
              </a:rPr>
              <a:t> to Write Data</a:t>
            </a:r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4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746EA-B338-44F3-991D-0A02E058C5CE}" type="slidenum">
              <a:rPr lang="en-US" altLang="en-US" smtClean="0"/>
              <a:pPr>
                <a:defRPr/>
              </a:pPr>
              <a:t>123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tập áp dụng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5165"/>
      </p:ext>
    </p:extLst>
  </p:cSld>
  <p:clrMapOvr>
    <a:masterClrMapping/>
  </p:clrMapOvr>
  <p:transition spd="slow">
    <p:push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219200"/>
            <a:ext cx="688657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" y="1879313"/>
            <a:ext cx="1963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/>
              <a:t>btnHeader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735574" y="3480747"/>
            <a:ext cx="14430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btnAdd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76200" y="4870967"/>
            <a:ext cx="21435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 smtClean="0"/>
              <a:t>btnRemove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5562600" y="2535403"/>
            <a:ext cx="19552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smtClean="0">
                <a:solidFill>
                  <a:srgbClr val="FF0000"/>
                </a:solidFill>
              </a:rPr>
              <a:t>lvDataDn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41705" y="3957802"/>
            <a:ext cx="84029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FF0000"/>
                </a:solidFill>
              </a:rPr>
              <a:t>txtID</a:t>
            </a:r>
            <a:endParaRPr lang="en-US" sz="25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24075" y="4593968"/>
            <a:ext cx="134684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FF0000"/>
                </a:solidFill>
              </a:rPr>
              <a:t>txtName</a:t>
            </a:r>
            <a:endParaRPr lang="en-US" sz="25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934200" y="5308313"/>
            <a:ext cx="194175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 err="1">
                <a:solidFill>
                  <a:srgbClr val="FF0000"/>
                </a:solidFill>
              </a:rPr>
              <a:t>dateBirthDay</a:t>
            </a:r>
            <a:endParaRPr lang="en-US" sz="2500" b="1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62000" y="457200"/>
            <a:ext cx="7391400" cy="712474"/>
            <a:chOff x="3886200" y="1042393"/>
            <a:chExt cx="1676400" cy="871902"/>
          </a:xfrm>
        </p:grpSpPr>
        <p:pic>
          <p:nvPicPr>
            <p:cNvPr id="14" name="Picture 13" descr="empty-blue-rectang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847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40"/>
            <p:cNvSpPr txBox="1">
              <a:spLocks noChangeArrowheads="1"/>
            </p:cNvSpPr>
            <p:nvPr/>
          </p:nvSpPr>
          <p:spPr bwMode="auto">
            <a:xfrm>
              <a:off x="3983383" y="1042393"/>
              <a:ext cx="1510087" cy="790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600" b="1" dirty="0" err="1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ListView</a:t>
              </a:r>
              <a:endParaRPr lang="en-US" sz="36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76200"/>
            <a:ext cx="8839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  <a:latin typeface="Consolas"/>
              </a:rPr>
              <a:t>btnLoadHeader_Click</a:t>
            </a:r>
            <a:endParaRPr lang="en-US" sz="2800" b="1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2B91AF"/>
                </a:solidFill>
                <a:latin typeface="Consolas"/>
              </a:rPr>
              <a:t>	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ColumnHeader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hdID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ColumnHeader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hdID.Text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"ID"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srgbClr val="2B91AF"/>
                </a:solidFill>
                <a:latin typeface="Consolas"/>
              </a:rPr>
              <a:t>	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ColumnHeader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hdName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ColumnHeader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hdName.Text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srgbClr val="2B91AF"/>
                </a:solidFill>
                <a:latin typeface="Consolas"/>
              </a:rPr>
              <a:t>	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ColumnHeader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hdBirthday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ColumnHeader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hdBirthday.Text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"Birthday</a:t>
            </a:r>
            <a:r>
              <a:rPr lang="en-US" sz="28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;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475595"/>
            <a:ext cx="8610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prstClr val="black"/>
                </a:solidFill>
                <a:latin typeface="Consolas"/>
              </a:rPr>
              <a:t>lvDataDn.</a:t>
            </a:r>
            <a:r>
              <a:rPr lang="en-US" sz="2800" b="1" smtClean="0">
                <a:solidFill>
                  <a:srgbClr val="FF0000"/>
                </a:solidFill>
                <a:latin typeface="Consolas"/>
              </a:rPr>
              <a:t>GridLines</a:t>
            </a:r>
            <a:r>
              <a:rPr lang="en-US" sz="280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smtClean="0">
                <a:solidFill>
                  <a:prstClr val="black"/>
                </a:solidFill>
                <a:latin typeface="Consolas"/>
              </a:rPr>
              <a:t>lvDataDn.</a:t>
            </a:r>
            <a:r>
              <a:rPr lang="en-US" sz="2800" b="1" smtClean="0">
                <a:solidFill>
                  <a:srgbClr val="FF0000"/>
                </a:solidFill>
                <a:latin typeface="Consolas"/>
              </a:rPr>
              <a:t>FullRowSelect</a:t>
            </a:r>
            <a:r>
              <a:rPr lang="en-US" sz="280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smtClean="0">
                <a:solidFill>
                  <a:prstClr val="black"/>
                </a:solidFill>
                <a:latin typeface="Consolas"/>
              </a:rPr>
              <a:t>lvDataDn.</a:t>
            </a:r>
            <a:r>
              <a:rPr lang="en-US" sz="2800" b="1" smtClean="0">
                <a:solidFill>
                  <a:srgbClr val="FF0000"/>
                </a:solidFill>
                <a:latin typeface="Consolas"/>
              </a:rPr>
              <a:t>MultiSelect</a:t>
            </a:r>
            <a:r>
              <a:rPr lang="en-US" sz="280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smtClean="0">
                <a:solidFill>
                  <a:prstClr val="black"/>
                </a:solidFill>
                <a:latin typeface="Consolas"/>
              </a:rPr>
              <a:t>lvDataDn.</a:t>
            </a:r>
            <a:r>
              <a:rPr lang="en-US" sz="2800" b="1" smtClean="0">
                <a:solidFill>
                  <a:srgbClr val="FF0000"/>
                </a:solidFill>
                <a:latin typeface="Consolas"/>
              </a:rPr>
              <a:t>HideSelection</a:t>
            </a:r>
            <a:r>
              <a:rPr lang="en-US" sz="280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smtClean="0">
                <a:solidFill>
                  <a:prstClr val="black"/>
                </a:solidFill>
                <a:latin typeface="Consolas"/>
              </a:rPr>
              <a:t>lvDataDn.View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View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.Details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hdID.Width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100;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hdName.Width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=140;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hdBirthday.Width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140;</a:t>
            </a:r>
          </a:p>
          <a:p>
            <a:r>
              <a:rPr lang="en-US" sz="2800" smtClean="0">
                <a:solidFill>
                  <a:prstClr val="black"/>
                </a:solidFill>
                <a:latin typeface="Consolas"/>
              </a:rPr>
              <a:t>lvDataDn.Columns.Clear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();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0522" y="381000"/>
            <a:ext cx="793915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mtClean="0">
                <a:solidFill>
                  <a:prstClr val="black"/>
                </a:solidFill>
                <a:latin typeface="Consolas"/>
              </a:rPr>
              <a:t>lvDataDn.Columns.AddRange(</a:t>
            </a:r>
            <a:r>
              <a:rPr lang="en-US" sz="280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ColumnHeader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[] {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hdID,hdName,hdBirthday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});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14400" y="2740775"/>
            <a:ext cx="7391400" cy="3573101"/>
            <a:chOff x="3886200" y="1066800"/>
            <a:chExt cx="1676400" cy="1694989"/>
          </a:xfrm>
        </p:grpSpPr>
        <p:pic>
          <p:nvPicPr>
            <p:cNvPr id="5" name="Picture 4" descr="empty-blue-rectang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1694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0"/>
            <p:cNvSpPr txBox="1">
              <a:spLocks noChangeArrowheads="1"/>
            </p:cNvSpPr>
            <p:nvPr/>
          </p:nvSpPr>
          <p:spPr bwMode="auto">
            <a:xfrm>
              <a:off x="3983383" y="1268710"/>
              <a:ext cx="1510087" cy="919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4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At Design Time</a:t>
              </a:r>
            </a:p>
            <a:p>
              <a:pPr algn="ctr">
                <a:spcBef>
                  <a:spcPct val="50000"/>
                </a:spcBef>
              </a:pPr>
              <a:r>
                <a:rPr lang="en-US" sz="48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????</a:t>
              </a:r>
              <a:endParaRPr lang="en-US" sz="48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13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97108"/>
            <a:ext cx="8610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btnAdd_Click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ListViewItem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itemID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			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ListViewItem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itemID.Text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txtID.Text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ListViewItem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ListViewSubItem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itemName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ListViewItem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ListViewSubItem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itemName.Text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txtName.Text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;           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itemID.SubItems.Add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itemName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6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475595"/>
            <a:ext cx="8839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ListViewItem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ListViewSubItem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itemBirthday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ListViewItem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.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ListViewSubItem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itemBirthday.Text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dateBirthDay.Value.Day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"/"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dateBirthDay.Value.Month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"/"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+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dateBirthDay.Value.Year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itemID.SubItems.Add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itemBirthday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2800" smtClean="0">
                <a:solidFill>
                  <a:prstClr val="black"/>
                </a:solidFill>
                <a:latin typeface="Consolas"/>
              </a:rPr>
              <a:t>lvDataDn.Items.Add(itemID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3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146464"/>
              </p:ext>
            </p:extLst>
          </p:nvPr>
        </p:nvGraphicFramePr>
        <p:xfrm>
          <a:off x="304800" y="609600"/>
          <a:ext cx="85344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BackColor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background color for the control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BackGroundImage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background image displayed in the control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MainMenuStrip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primary menu container for the form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ForceColor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foreground color of the control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3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" y="727770"/>
            <a:ext cx="899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btnRemove_Click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ListView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.</a:t>
            </a:r>
          </a:p>
          <a:p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SelectedListViewItemCollection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list </a:t>
            </a:r>
            <a:r>
              <a:rPr lang="en-US" sz="280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smtClean="0">
                <a:solidFill>
                  <a:prstClr val="black"/>
                </a:solidFill>
                <a:latin typeface="Consolas"/>
              </a:rPr>
              <a:t>lvDataDn.SelectedItems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ListViewItem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item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list)</a:t>
            </a:r>
          </a:p>
          <a:p>
            <a:r>
              <a:rPr lang="en-US" sz="2800" smtClean="0">
                <a:solidFill>
                  <a:prstClr val="black"/>
                </a:solidFill>
                <a:latin typeface="Consolas"/>
              </a:rPr>
              <a:t>	lvDataDn.Items.Remove(item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0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1524000"/>
            <a:ext cx="8534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B91AF"/>
                </a:solidFill>
                <a:latin typeface="Consolas"/>
              </a:rPr>
              <a:t>ListView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.</a:t>
            </a:r>
            <a:r>
              <a:rPr lang="en-US" sz="3600" dirty="0" err="1">
                <a:solidFill>
                  <a:srgbClr val="2B91AF"/>
                </a:solidFill>
                <a:latin typeface="Consolas"/>
              </a:rPr>
              <a:t>SelectedIndexCollection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indices </a:t>
            </a:r>
            <a:r>
              <a:rPr lang="en-US" sz="360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3600" smtClean="0">
                <a:solidFill>
                  <a:prstClr val="black"/>
                </a:solidFill>
                <a:latin typeface="Consolas"/>
              </a:rPr>
              <a:t>lvDataDn.SelectedIndices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36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index 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indices)</a:t>
            </a:r>
          </a:p>
          <a:p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3600" dirty="0">
              <a:solidFill>
                <a:prstClr val="black"/>
              </a:solidFill>
              <a:latin typeface="Consolas"/>
            </a:endParaRPr>
          </a:p>
          <a:p>
            <a:r>
              <a:rPr lang="en-US" sz="3600" dirty="0" smtClean="0">
                <a:solidFill>
                  <a:srgbClr val="008000"/>
                </a:solidFill>
                <a:latin typeface="Consolas"/>
              </a:rPr>
              <a:t>	//</a:t>
            </a:r>
            <a:r>
              <a:rPr lang="en-US" sz="3600" dirty="0">
                <a:solidFill>
                  <a:srgbClr val="008000"/>
                </a:solidFill>
                <a:latin typeface="Consolas"/>
              </a:rPr>
              <a:t>Process Index here</a:t>
            </a:r>
            <a:endParaRPr lang="en-US" sz="3600" dirty="0">
              <a:solidFill>
                <a:prstClr val="black"/>
              </a:solidFill>
              <a:latin typeface="Consolas"/>
            </a:endParaRPr>
          </a:p>
          <a:p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3600" dirty="0">
              <a:solidFill>
                <a:prstClr val="black"/>
              </a:solidFill>
              <a:latin typeface="Consola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200" y="609600"/>
            <a:ext cx="7391400" cy="712474"/>
            <a:chOff x="3886200" y="1042393"/>
            <a:chExt cx="1676400" cy="871902"/>
          </a:xfrm>
        </p:grpSpPr>
        <p:pic>
          <p:nvPicPr>
            <p:cNvPr id="5" name="Picture 4" descr="empty-blue-rectang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847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40"/>
            <p:cNvSpPr txBox="1">
              <a:spLocks noChangeArrowheads="1"/>
            </p:cNvSpPr>
            <p:nvPr/>
          </p:nvSpPr>
          <p:spPr bwMode="auto">
            <a:xfrm>
              <a:off x="3983383" y="1042393"/>
              <a:ext cx="1510087" cy="790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6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We could use Indices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0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6" y="533400"/>
            <a:ext cx="5607926" cy="593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51496" y="2133600"/>
            <a:ext cx="2590800" cy="2630825"/>
            <a:chOff x="3886200" y="1066800"/>
            <a:chExt cx="1676400" cy="847495"/>
          </a:xfrm>
        </p:grpSpPr>
        <p:pic>
          <p:nvPicPr>
            <p:cNvPr id="7" name="Picture 6" descr="empty-blue-rectang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847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40"/>
            <p:cNvSpPr txBox="1">
              <a:spLocks noChangeArrowheads="1"/>
            </p:cNvSpPr>
            <p:nvPr/>
          </p:nvSpPr>
          <p:spPr bwMode="auto">
            <a:xfrm>
              <a:off x="3954597" y="1091347"/>
              <a:ext cx="1510087" cy="743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7200" b="1" dirty="0" err="1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TreeView</a:t>
              </a:r>
              <a:endParaRPr lang="en-US" sz="7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0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0295" y="693003"/>
            <a:ext cx="32287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latin typeface="Consolas"/>
              </a:rPr>
              <a:t>ImageList</a:t>
            </a:r>
            <a:endParaRPr lang="en-US" sz="4800" dirty="0">
              <a:latin typeface="Consola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81131" y="3626893"/>
            <a:ext cx="42434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latin typeface="Consolas"/>
              </a:rPr>
              <a:t>SelectedNode</a:t>
            </a:r>
            <a:endParaRPr lang="en-US" sz="4800" dirty="0">
              <a:latin typeface="Consola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3665" y="2979003"/>
            <a:ext cx="28905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solidFill>
                  <a:srgbClr val="2B91AF"/>
                </a:solidFill>
                <a:latin typeface="Consolas"/>
              </a:rPr>
              <a:t>TreeNode</a:t>
            </a:r>
            <a:endParaRPr lang="en-US" sz="4800" dirty="0">
              <a:solidFill>
                <a:srgbClr val="2B91AF"/>
              </a:solidFill>
              <a:latin typeface="Consola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6279" y="1531203"/>
            <a:ext cx="35670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latin typeface="Consolas"/>
              </a:rPr>
              <a:t>ImageIndex</a:t>
            </a:r>
            <a:endParaRPr lang="en-US" sz="4800" dirty="0"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0" y="2293203"/>
            <a:ext cx="6272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>
                <a:latin typeface="Consolas"/>
              </a:rPr>
              <a:t>SelectedImageIndex</a:t>
            </a:r>
            <a:endParaRPr lang="en-US" sz="4800" dirty="0">
              <a:latin typeface="Consola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4722125"/>
            <a:ext cx="18758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onsolas"/>
              </a:rPr>
              <a:t>Nodes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165850" y="5112688"/>
            <a:ext cx="22552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Remove</a:t>
            </a:r>
          </a:p>
        </p:txBody>
      </p:sp>
      <p:sp>
        <p:nvSpPr>
          <p:cNvPr id="9" name="Rectangle 8"/>
          <p:cNvSpPr/>
          <p:nvPr/>
        </p:nvSpPr>
        <p:spPr>
          <a:xfrm>
            <a:off x="2160479" y="4267200"/>
            <a:ext cx="12186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Add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40786" y="4312775"/>
            <a:ext cx="27109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</a:rPr>
              <a:t>Expand</a:t>
            </a:r>
            <a:endParaRPr lang="en-US" sz="48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</a:rPr>
              <a:t>Collapse</a:t>
            </a:r>
            <a:endParaRPr lang="en-US" sz="4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000359" y="609600"/>
            <a:ext cx="2762641" cy="2096369"/>
            <a:chOff x="3886200" y="1066800"/>
            <a:chExt cx="1676400" cy="970753"/>
          </a:xfrm>
        </p:grpSpPr>
        <p:pic>
          <p:nvPicPr>
            <p:cNvPr id="12" name="Picture 11" descr="empty-blue-rectang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847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40"/>
            <p:cNvSpPr txBox="1">
              <a:spLocks noChangeArrowheads="1"/>
            </p:cNvSpPr>
            <p:nvPr/>
          </p:nvSpPr>
          <p:spPr bwMode="auto">
            <a:xfrm>
              <a:off x="3954597" y="1091347"/>
              <a:ext cx="1510087" cy="946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6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Popular Properties &amp; Method</a:t>
              </a:r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57200" y="457200"/>
            <a:ext cx="83058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36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36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b="1" dirty="0" err="1" smtClean="0">
                <a:solidFill>
                  <a:prstClr val="black"/>
                </a:solidFill>
                <a:latin typeface="Consolas"/>
              </a:rPr>
              <a:t>frmTreeView_Load</a:t>
            </a:r>
            <a:endParaRPr lang="en-US" sz="3600" b="1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36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en-US" sz="3600" dirty="0" err="1" smtClean="0">
                <a:solidFill>
                  <a:prstClr val="black"/>
                </a:solidFill>
                <a:latin typeface="Consolas"/>
              </a:rPr>
              <a:t>cboImageIndex.Items.Clear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3600" dirty="0" smtClean="0">
                <a:solidFill>
                  <a:srgbClr val="0000FF"/>
                </a:solidFill>
                <a:latin typeface="Consolas"/>
              </a:rPr>
              <a:t> for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6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i = 0; i &lt; 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3600" dirty="0" err="1" smtClean="0">
                <a:solidFill>
                  <a:prstClr val="black"/>
                </a:solidFill>
                <a:latin typeface="Consolas"/>
              </a:rPr>
              <a:t>imgList.Images.Count;i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++ )</a:t>
            </a:r>
          </a:p>
          <a:p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  {</a:t>
            </a:r>
            <a:endParaRPr lang="en-US" sz="3600" dirty="0">
              <a:solidFill>
                <a:prstClr val="black"/>
              </a:solidFill>
              <a:latin typeface="Consolas"/>
            </a:endParaRPr>
          </a:p>
          <a:p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3600" dirty="0" err="1" smtClean="0">
                <a:solidFill>
                  <a:prstClr val="black"/>
                </a:solidFill>
                <a:latin typeface="Consolas"/>
              </a:rPr>
              <a:t>cboImageIndex.Items.Add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(i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  }</a:t>
            </a:r>
            <a:endParaRPr lang="en-US" sz="3600" dirty="0">
              <a:solidFill>
                <a:prstClr val="black"/>
              </a:solidFill>
              <a:latin typeface="Consolas"/>
            </a:endParaRPr>
          </a:p>
          <a:p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3600" dirty="0" err="1" smtClean="0">
                <a:solidFill>
                  <a:prstClr val="black"/>
                </a:solidFill>
                <a:latin typeface="Consolas"/>
              </a:rPr>
              <a:t>tvSample.ImageList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imgList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3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0" y="452021"/>
            <a:ext cx="89154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  <a:latin typeface="Consolas"/>
              </a:rPr>
              <a:t>btnAddRoot_Click</a:t>
            </a:r>
            <a:endParaRPr lang="en-US" sz="2800" b="1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tvSample.Nodes.Clear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TreeNode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rootNode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TreeNode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txtRoot.Text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rootNode.ImageIndex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 smtClean="0">
                <a:solidFill>
                  <a:srgbClr val="2B91AF"/>
                </a:solidFill>
                <a:latin typeface="Consolas"/>
              </a:rPr>
              <a:t>Int32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.Parse(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cboImageIndex.Text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rootNode.SelectedImageIndex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rootNode.ImageIndex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;        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tvSample.Nodes.Add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rootNode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txtRoot.Text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381000"/>
            <a:ext cx="88392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cboImageIndex_SelectedIndexChanged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36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3600" dirty="0">
              <a:solidFill>
                <a:prstClr val="black"/>
              </a:solidFill>
              <a:latin typeface="Consolas"/>
            </a:endParaRPr>
          </a:p>
          <a:p>
            <a:r>
              <a:rPr lang="en-US" sz="3600" dirty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picShow.Image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imgList.Images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[</a:t>
            </a:r>
            <a:r>
              <a:rPr lang="en-US" sz="3600" dirty="0">
                <a:solidFill>
                  <a:srgbClr val="2B91AF"/>
                </a:solidFill>
                <a:latin typeface="Consolas"/>
              </a:rPr>
              <a:t>Int32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.Parse(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cboImageIndex.Text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)];</a:t>
            </a:r>
          </a:p>
          <a:p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3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13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457200"/>
            <a:ext cx="8458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btnRemove_Click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6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36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3600" dirty="0">
              <a:solidFill>
                <a:prstClr val="black"/>
              </a:solidFill>
              <a:latin typeface="Consolas"/>
            </a:endParaRPr>
          </a:p>
          <a:p>
            <a:r>
              <a:rPr lang="en-US" sz="3600" dirty="0" smtClean="0">
                <a:solidFill>
                  <a:srgbClr val="2B91AF"/>
                </a:solidFill>
                <a:latin typeface="Consolas"/>
              </a:rPr>
              <a:t>  </a:t>
            </a:r>
            <a:r>
              <a:rPr lang="en-US" sz="3600" dirty="0" err="1" smtClean="0">
                <a:solidFill>
                  <a:srgbClr val="2B91AF"/>
                </a:solidFill>
                <a:latin typeface="Consolas"/>
              </a:rPr>
              <a:t>TreeNode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tNode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3600" dirty="0" err="1" smtClean="0">
                <a:solidFill>
                  <a:prstClr val="black"/>
                </a:solidFill>
                <a:latin typeface="Consolas"/>
              </a:rPr>
              <a:t>tvSample.SelectedNode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3600" dirty="0">
                <a:solidFill>
                  <a:prstClr val="black"/>
                </a:solidFill>
                <a:latin typeface="Consolas"/>
              </a:rPr>
              <a:t>            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  </a:t>
            </a:r>
          </a:p>
          <a:p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err="1" smtClean="0">
                <a:solidFill>
                  <a:prstClr val="black"/>
                </a:solidFill>
                <a:latin typeface="Consolas"/>
              </a:rPr>
              <a:t>tvSample.Nodes.Remove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600" dirty="0" err="1" smtClean="0">
                <a:solidFill>
                  <a:prstClr val="black"/>
                </a:solidFill>
                <a:latin typeface="Consolas"/>
              </a:rPr>
              <a:t>tNode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3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5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746EA-B338-44F3-991D-0A02E058C5CE}" type="slidenum">
              <a:rPr lang="en-US" altLang="en-US" smtClean="0"/>
              <a:pPr>
                <a:defRPr/>
              </a:pPr>
              <a:t>138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tập áp dụng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5875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807357"/>
              </p:ext>
            </p:extLst>
          </p:nvPr>
        </p:nvGraphicFramePr>
        <p:xfrm>
          <a:off x="609600" y="533400"/>
          <a:ext cx="8153400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Cursor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cursor that is displayed when the mouse pointer is over the control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Location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Point that represents the upper-left corner of the Form in screen coordinates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Icon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icon for the form.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Opacity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opacity level of the form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2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251590"/>
              </p:ext>
            </p:extLst>
          </p:nvPr>
        </p:nvGraphicFramePr>
        <p:xfrm>
          <a:off x="609600" y="580805"/>
          <a:ext cx="81534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AcceptButton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button on the form that is clicked when the user presses the ENTER key.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CancelButton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button control that is clicked when the user presses the ESC key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7" t="66745" b="18330"/>
          <a:stretch/>
        </p:blipFill>
        <p:spPr bwMode="auto">
          <a:xfrm>
            <a:off x="609600" y="4314605"/>
            <a:ext cx="3581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7" t="62267" b="20313"/>
          <a:stretch/>
        </p:blipFill>
        <p:spPr bwMode="auto">
          <a:xfrm>
            <a:off x="4800600" y="4349862"/>
            <a:ext cx="3810000" cy="151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8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14400" y="1447800"/>
            <a:ext cx="7391400" cy="3186308"/>
            <a:chOff x="3886200" y="1042393"/>
            <a:chExt cx="1676400" cy="1719396"/>
          </a:xfrm>
        </p:grpSpPr>
        <p:pic>
          <p:nvPicPr>
            <p:cNvPr id="4" name="Picture 4" descr="empty-blue-rectang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1694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40"/>
            <p:cNvSpPr txBox="1">
              <a:spLocks noChangeArrowheads="1"/>
            </p:cNvSpPr>
            <p:nvPr/>
          </p:nvSpPr>
          <p:spPr bwMode="auto">
            <a:xfrm>
              <a:off x="3983383" y="1042393"/>
              <a:ext cx="1510087" cy="15445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7200" b="1" dirty="0" smtClean="0">
                  <a:latin typeface="Times New Roman" pitchFamily="18" charset="0"/>
                  <a:cs typeface="Times New Roman" pitchFamily="18" charset="0"/>
                </a:rPr>
                <a:t>DEMO</a:t>
              </a:r>
            </a:p>
            <a:p>
              <a:pPr algn="ctr">
                <a:spcBef>
                  <a:spcPct val="50000"/>
                </a:spcBef>
              </a:pPr>
              <a:r>
                <a:rPr lang="en-US" sz="72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Windows Forms</a:t>
              </a:r>
              <a:endParaRPr lang="en-US" sz="7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9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4400" y="918864"/>
            <a:ext cx="2819400" cy="1128909"/>
            <a:chOff x="3886200" y="1042393"/>
            <a:chExt cx="1676400" cy="609182"/>
          </a:xfrm>
        </p:grpSpPr>
        <p:pic>
          <p:nvPicPr>
            <p:cNvPr id="3" name="Picture 4" descr="empty-blue-rectang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 Box 40"/>
            <p:cNvSpPr txBox="1">
              <a:spLocks noChangeArrowheads="1"/>
            </p:cNvSpPr>
            <p:nvPr/>
          </p:nvSpPr>
          <p:spPr bwMode="auto">
            <a:xfrm>
              <a:off x="3983383" y="1042393"/>
              <a:ext cx="1440103" cy="581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Popular </a:t>
              </a:r>
              <a:r>
                <a:rPr lang="en-US" sz="32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Events</a:t>
              </a:r>
              <a:endPara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26" y="609600"/>
            <a:ext cx="4422274" cy="5370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81000" y="2627620"/>
            <a:ext cx="3883526" cy="1985437"/>
            <a:chOff x="3886200" y="1066800"/>
            <a:chExt cx="1676400" cy="1071381"/>
          </a:xfrm>
        </p:grpSpPr>
        <p:pic>
          <p:nvPicPr>
            <p:cNvPr id="7" name="Picture 4" descr="empty-blue-rectang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1071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40"/>
            <p:cNvSpPr txBox="1">
              <a:spLocks noChangeArrowheads="1"/>
            </p:cNvSpPr>
            <p:nvPr/>
          </p:nvSpPr>
          <p:spPr bwMode="auto">
            <a:xfrm>
              <a:off x="3983383" y="1167803"/>
              <a:ext cx="1440103" cy="8470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For </a:t>
              </a:r>
              <a:r>
                <a:rPr lang="en-US" sz="32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Windows Forms </a:t>
              </a: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&amp; </a:t>
              </a:r>
              <a:r>
                <a:rPr lang="en-US" sz="32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Another Controls</a:t>
              </a:r>
              <a:endPara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5334000" y="1179820"/>
            <a:ext cx="457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562600" y="1457473"/>
            <a:ext cx="989263" cy="5386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7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005975"/>
              </p:ext>
            </p:extLst>
          </p:nvPr>
        </p:nvGraphicFramePr>
        <p:xfrm>
          <a:off x="609600" y="609600"/>
          <a:ext cx="815340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Click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the control is clicked. (Inherited from Control.) 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DoubleClick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Occurs when the control is double -clicked. (Inherited from Control.)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Load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before a form is displayed for the first time.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FormClosing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before the form is closed.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FormClosed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after the form is closed.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4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045489"/>
              </p:ext>
            </p:extLst>
          </p:nvPr>
        </p:nvGraphicFramePr>
        <p:xfrm>
          <a:off x="609600" y="533400"/>
          <a:ext cx="8153400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KeyDown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a key is pressed while the control has focus. (Inherited from Control.) 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smtClean="0"/>
                        <a:t>KeyPress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a key is pressed while the control has focus. (Inherited from Control.)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smtClean="0"/>
                        <a:t>KeyUp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a key is released while the control has focus.</a:t>
                      </a:r>
                    </a:p>
                    <a:p>
                      <a:r>
                        <a:rPr lang="en-US" sz="3200" dirty="0" smtClean="0"/>
                        <a:t>(Inherited from Control.)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6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Vận dụng các control để thiết kế ứng dụng </a:t>
            </a:r>
          </a:p>
          <a:p>
            <a:r>
              <a:rPr lang="en-US" smtClean="0"/>
              <a:t>Xử lý các sự kiện với các control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746EA-B338-44F3-991D-0A02E058C5CE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MỤC TIÊU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82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891079"/>
              </p:ext>
            </p:extLst>
          </p:nvPr>
        </p:nvGraphicFramePr>
        <p:xfrm>
          <a:off x="609600" y="533400"/>
          <a:ext cx="8153400" cy="524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MouseClick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the control is clicked by the mouse. (Inherited from Control.)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MouseDoubleClick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the control is double clicked by the mouse. (Inherited from Control.)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MouseDown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the mouse pointer is over the control and a mouse button is pressed.(Control)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7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694843"/>
              </p:ext>
            </p:extLst>
          </p:nvPr>
        </p:nvGraphicFramePr>
        <p:xfrm>
          <a:off x="457200" y="563880"/>
          <a:ext cx="83058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72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770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MouseEnter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the mouse pointer enters the control.(Control)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MouseHover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the mouse pointer rests on the control(Control)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MouseLeave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the mouse pointer leaves the control. (Control)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MouseMove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the mouse pointer is moved over the control. (Control)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6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430204"/>
              </p:ext>
            </p:extLst>
          </p:nvPr>
        </p:nvGraphicFramePr>
        <p:xfrm>
          <a:off x="609600" y="609600"/>
          <a:ext cx="81534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15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MouseUp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the mouse pointer is over the control and a mouse button is released.(Control)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MouseWheel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Occurs when the mouse wheel moves while the control has focus.(Control)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4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14400" y="1524000"/>
            <a:ext cx="7391400" cy="3186308"/>
            <a:chOff x="3886200" y="1042393"/>
            <a:chExt cx="1676400" cy="1719396"/>
          </a:xfrm>
        </p:grpSpPr>
        <p:pic>
          <p:nvPicPr>
            <p:cNvPr id="4" name="Picture 4" descr="empty-blue-rectang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1694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40"/>
            <p:cNvSpPr txBox="1">
              <a:spLocks noChangeArrowheads="1"/>
            </p:cNvSpPr>
            <p:nvPr/>
          </p:nvSpPr>
          <p:spPr bwMode="auto">
            <a:xfrm>
              <a:off x="3983383" y="1042393"/>
              <a:ext cx="1510087" cy="15445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7200" b="1" dirty="0" smtClean="0">
                  <a:latin typeface="Times New Roman" pitchFamily="18" charset="0"/>
                  <a:cs typeface="Times New Roman" pitchFamily="18" charset="0"/>
                </a:rPr>
                <a:t>DEMO</a:t>
              </a:r>
            </a:p>
            <a:p>
              <a:pPr algn="ctr">
                <a:spcBef>
                  <a:spcPct val="50000"/>
                </a:spcBef>
              </a:pPr>
              <a:r>
                <a:rPr lang="en-US" sz="72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Events</a:t>
              </a:r>
              <a:endParaRPr lang="en-US" sz="7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94" y="1666621"/>
            <a:ext cx="431717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174" y="3824034"/>
            <a:ext cx="3400426" cy="1952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90421"/>
            <a:ext cx="4043502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094" y="3800221"/>
            <a:ext cx="2901089" cy="197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empty-blue-rectangl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8001000" cy="82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853663" y="676021"/>
            <a:ext cx="700413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dirty="0" err="1" smtClean="0">
                <a:solidFill>
                  <a:srgbClr val="FF0000"/>
                </a:solidFill>
              </a:rPr>
              <a:t>MessageBox</a:t>
            </a:r>
            <a:r>
              <a:rPr lang="en-US" sz="3200" dirty="0" smtClean="0">
                <a:solidFill>
                  <a:srgbClr val="FF0000"/>
                </a:solidFill>
              </a:rPr>
              <a:t> </a:t>
            </a:r>
            <a:r>
              <a:rPr lang="en-US" sz="3200" dirty="0" smtClean="0"/>
              <a:t>class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5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912288"/>
              </p:ext>
            </p:extLst>
          </p:nvPr>
        </p:nvGraphicFramePr>
        <p:xfrm>
          <a:off x="76200" y="609600"/>
          <a:ext cx="8991600" cy="5268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15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3200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64763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40079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Show(string)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Show a message box with text.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Show(</a:t>
                      </a:r>
                      <a:r>
                        <a:rPr lang="en-US" sz="3200" dirty="0" err="1" smtClean="0"/>
                        <a:t>string,string</a:t>
                      </a:r>
                      <a:r>
                        <a:rPr lang="en-US" sz="3200" dirty="0" smtClean="0"/>
                        <a:t>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Show a message box with text and caption.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Show(</a:t>
                      </a:r>
                      <a:r>
                        <a:rPr lang="en-US" sz="3200" dirty="0" err="1" smtClean="0"/>
                        <a:t>string,string</a:t>
                      </a:r>
                      <a:r>
                        <a:rPr lang="en-US" sz="3200" dirty="0" smtClean="0"/>
                        <a:t>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 smtClean="0"/>
                        <a:t>MessageBoxButtons</a:t>
                      </a:r>
                      <a:r>
                        <a:rPr lang="en-US" sz="3200" dirty="0" smtClean="0"/>
                        <a:t>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Show a message box with text, caption, and buttons.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3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Show(</a:t>
                      </a:r>
                      <a:r>
                        <a:rPr lang="en-US" sz="3200" dirty="0" err="1" smtClean="0"/>
                        <a:t>string,string</a:t>
                      </a:r>
                      <a:r>
                        <a:rPr lang="en-US" sz="3200" dirty="0" smtClean="0"/>
                        <a:t>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 smtClean="0"/>
                        <a:t>MessageBoxButtons</a:t>
                      </a:r>
                      <a:r>
                        <a:rPr lang="en-US" sz="3200" dirty="0" smtClean="0"/>
                        <a:t>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 smtClean="0"/>
                        <a:t>MessageBoxIcon</a:t>
                      </a:r>
                      <a:r>
                        <a:rPr lang="en-US" sz="3200" dirty="0" smtClean="0"/>
                        <a:t>)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Show a message box with text, caption, buttons, and icon.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991600" cy="556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853663" y="762000"/>
            <a:ext cx="7004137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FF0000"/>
                </a:solidFill>
              </a:rPr>
              <a:t>MessageBox</a:t>
            </a:r>
            <a:r>
              <a:rPr lang="en-US" sz="2500" dirty="0" err="1"/>
              <a:t>.Show</a:t>
            </a:r>
            <a:r>
              <a:rPr lang="en-US" sz="2500" dirty="0"/>
              <a:t>("</a:t>
            </a:r>
            <a:r>
              <a:rPr lang="en-US" sz="2500"/>
              <a:t>Hello </a:t>
            </a:r>
            <a:r>
              <a:rPr lang="en-US" sz="2500" smtClean="0"/>
              <a:t> 2017");</a:t>
            </a:r>
            <a:endParaRPr lang="en-US" sz="2500" dirty="0"/>
          </a:p>
        </p:txBody>
      </p:sp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853663" y="1676400"/>
            <a:ext cx="7680737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FF0000"/>
                </a:solidFill>
              </a:rPr>
              <a:t>MessageBox</a:t>
            </a:r>
            <a:r>
              <a:rPr lang="en-US" sz="2500" dirty="0" err="1"/>
              <a:t>.Show</a:t>
            </a:r>
            <a:r>
              <a:rPr lang="en-US" sz="2500" dirty="0"/>
              <a:t>("</a:t>
            </a:r>
            <a:r>
              <a:rPr lang="en-US" sz="2500"/>
              <a:t>Hello </a:t>
            </a:r>
            <a:r>
              <a:rPr lang="en-US" sz="2500" smtClean="0"/>
              <a:t>2017"</a:t>
            </a:r>
            <a:r>
              <a:rPr lang="en-US" sz="2500" smtClean="0">
                <a:solidFill>
                  <a:srgbClr val="FF0000"/>
                </a:solidFill>
              </a:rPr>
              <a:t>,</a:t>
            </a:r>
            <a:r>
              <a:rPr lang="en-US" sz="2500" smtClean="0"/>
              <a:t>"</a:t>
            </a:r>
            <a:r>
              <a:rPr lang="en-US" sz="2500" dirty="0" smtClean="0"/>
              <a:t>Title");</a:t>
            </a:r>
            <a:endParaRPr lang="en-US" sz="2500" dirty="0"/>
          </a:p>
        </p:txBody>
      </p:sp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835466" y="2438400"/>
            <a:ext cx="747033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FF0000"/>
                </a:solidFill>
              </a:rPr>
              <a:t>MessageBox</a:t>
            </a:r>
            <a:r>
              <a:rPr lang="en-US" sz="2500" dirty="0" err="1"/>
              <a:t>.Show</a:t>
            </a:r>
            <a:r>
              <a:rPr lang="en-US" sz="2500" dirty="0"/>
              <a:t>("</a:t>
            </a:r>
            <a:r>
              <a:rPr lang="en-US" sz="2500"/>
              <a:t>Hello </a:t>
            </a:r>
            <a:r>
              <a:rPr lang="en-US" sz="2500" smtClean="0"/>
              <a:t> 2017"</a:t>
            </a:r>
            <a:r>
              <a:rPr lang="en-US" sz="2500" smtClean="0">
                <a:solidFill>
                  <a:srgbClr val="FF0000"/>
                </a:solidFill>
              </a:rPr>
              <a:t>,</a:t>
            </a:r>
            <a:r>
              <a:rPr lang="en-US" sz="2500" smtClean="0"/>
              <a:t>"</a:t>
            </a:r>
            <a:r>
              <a:rPr lang="en-US" sz="2500" dirty="0" smtClean="0"/>
              <a:t>Title"</a:t>
            </a:r>
            <a:r>
              <a:rPr lang="en-US" sz="25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sz="2500" dirty="0" smtClean="0"/>
              <a:t>	     </a:t>
            </a:r>
            <a:r>
              <a:rPr lang="en-US" sz="2500" dirty="0" err="1" smtClean="0"/>
              <a:t>MessageBoxButtons.YesNoCancel</a:t>
            </a:r>
            <a:r>
              <a:rPr lang="en-US" sz="2500" dirty="0"/>
              <a:t>);</a:t>
            </a:r>
          </a:p>
        </p:txBody>
      </p:sp>
      <p:sp>
        <p:nvSpPr>
          <p:cNvPr id="10" name="Text Box 40"/>
          <p:cNvSpPr txBox="1">
            <a:spLocks noChangeArrowheads="1"/>
          </p:cNvSpPr>
          <p:nvPr/>
        </p:nvSpPr>
        <p:spPr bwMode="auto">
          <a:xfrm>
            <a:off x="821818" y="3352800"/>
            <a:ext cx="7470334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500" b="1" dirty="0" err="1">
                <a:solidFill>
                  <a:srgbClr val="FF0000"/>
                </a:solidFill>
              </a:rPr>
              <a:t>MessageBox</a:t>
            </a:r>
            <a:r>
              <a:rPr lang="en-US" sz="2500" dirty="0" err="1"/>
              <a:t>.Show</a:t>
            </a:r>
            <a:r>
              <a:rPr lang="en-US" sz="2500" dirty="0"/>
              <a:t>("</a:t>
            </a:r>
            <a:r>
              <a:rPr lang="en-US" sz="2500"/>
              <a:t>Hello </a:t>
            </a:r>
            <a:r>
              <a:rPr lang="en-US" sz="2500" smtClean="0"/>
              <a:t> 2017"</a:t>
            </a:r>
            <a:r>
              <a:rPr lang="en-US" sz="2500" smtClean="0">
                <a:solidFill>
                  <a:srgbClr val="FF0000"/>
                </a:solidFill>
              </a:rPr>
              <a:t>,</a:t>
            </a:r>
            <a:r>
              <a:rPr lang="en-US" sz="2500" smtClean="0"/>
              <a:t>"</a:t>
            </a:r>
            <a:r>
              <a:rPr lang="en-US" sz="2500" dirty="0" smtClean="0"/>
              <a:t>Title"</a:t>
            </a:r>
            <a:r>
              <a:rPr lang="en-US" sz="25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sz="2500" dirty="0" smtClean="0"/>
              <a:t>			</a:t>
            </a:r>
            <a:r>
              <a:rPr lang="en-US" sz="2500" dirty="0" err="1" smtClean="0"/>
              <a:t>MessageBoxButtons.OK</a:t>
            </a:r>
            <a:r>
              <a:rPr lang="en-US" sz="2500" dirty="0" smtClean="0">
                <a:solidFill>
                  <a:srgbClr val="FF0000"/>
                </a:solidFill>
              </a:rPr>
              <a:t>,</a:t>
            </a:r>
          </a:p>
          <a:p>
            <a:r>
              <a:rPr lang="en-US" sz="2500" dirty="0" smtClean="0"/>
              <a:t>		         </a:t>
            </a:r>
            <a:r>
              <a:rPr lang="en-US" sz="2500" dirty="0" err="1" smtClean="0"/>
              <a:t>MessageBoxIcon.Question</a:t>
            </a:r>
            <a:r>
              <a:rPr lang="en-US" sz="2500" dirty="0"/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02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5" t="32481" r="58732" b="31913"/>
          <a:stretch/>
        </p:blipFill>
        <p:spPr bwMode="auto">
          <a:xfrm>
            <a:off x="533400" y="533400"/>
            <a:ext cx="82296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7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0" t="18066" r="47692" b="25332"/>
          <a:stretch/>
        </p:blipFill>
        <p:spPr bwMode="auto">
          <a:xfrm>
            <a:off x="1787857" y="1368862"/>
            <a:ext cx="5527343" cy="4580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70131"/>
            <a:ext cx="5638800" cy="72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535675" y="533400"/>
            <a:ext cx="47221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sz="2800" i="1" u="sng" dirty="0" smtClean="0"/>
              <a:t>Panel &amp; </a:t>
            </a:r>
            <a:r>
              <a:rPr lang="en-US" sz="2800" i="1" u="sng" dirty="0" err="1" smtClean="0"/>
              <a:t>SplitContainer</a:t>
            </a:r>
            <a:endParaRPr lang="en-US" sz="2800" i="1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5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84" y="533400"/>
            <a:ext cx="5314616" cy="4905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14799"/>
            <a:ext cx="3124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762000" y="1363868"/>
            <a:ext cx="24336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Label</a:t>
            </a:r>
            <a:endParaRPr lang="en-US" sz="3600" dirty="0"/>
          </a:p>
        </p:txBody>
      </p:sp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766759" y="2125868"/>
            <a:ext cx="24336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i="1" u="sng" dirty="0" err="1"/>
              <a:t>LinkLabel</a:t>
            </a:r>
            <a:endParaRPr lang="en-US" i="1" u="sng" dirty="0"/>
          </a:p>
        </p:txBody>
      </p:sp>
      <p:sp>
        <p:nvSpPr>
          <p:cNvPr id="10" name="Text Box 40"/>
          <p:cNvSpPr txBox="1">
            <a:spLocks noChangeArrowheads="1"/>
          </p:cNvSpPr>
          <p:nvPr/>
        </p:nvSpPr>
        <p:spPr bwMode="auto">
          <a:xfrm>
            <a:off x="685800" y="2964068"/>
            <a:ext cx="24336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TextBox</a:t>
            </a:r>
            <a:endParaRPr lang="en-US" dirty="0"/>
          </a:p>
        </p:txBody>
      </p:sp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690559" y="3802268"/>
            <a:ext cx="24336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Button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2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Các thành phần ứng dụng windows form</a:t>
            </a:r>
          </a:p>
          <a:p>
            <a:r>
              <a:rPr lang="en-US" smtClean="0"/>
              <a:t>Sử dụng các control để thiết kế ứng dụng</a:t>
            </a:r>
          </a:p>
          <a:p>
            <a:r>
              <a:rPr lang="en-US" smtClean="0"/>
              <a:t>Sử dụng các điểu khiển chuẩn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746EA-B338-44F3-991D-0A02E058C5CE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71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3400"/>
            <a:ext cx="5638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535675" y="649069"/>
            <a:ext cx="47221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i="1" u="sng" dirty="0" err="1" smtClean="0"/>
              <a:t>LinkLabel</a:t>
            </a:r>
            <a:r>
              <a:rPr lang="en-US" i="1" u="sng" dirty="0" smtClean="0"/>
              <a:t> </a:t>
            </a:r>
            <a:r>
              <a:rPr lang="en-US" i="1" dirty="0" smtClean="0"/>
              <a:t>Events</a:t>
            </a:r>
            <a:endParaRPr lang="en-US" i="1" u="sng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363319"/>
              </p:ext>
            </p:extLst>
          </p:nvPr>
        </p:nvGraphicFramePr>
        <p:xfrm>
          <a:off x="381000" y="1752600"/>
          <a:ext cx="84582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349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1227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LinkClicked</a:t>
                      </a:r>
                      <a:r>
                        <a:rPr lang="en-US" sz="3200" dirty="0" smtClean="0"/>
                        <a:t>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The </a:t>
                      </a:r>
                      <a:r>
                        <a:rPr lang="en-US" sz="3200" dirty="0" err="1" smtClean="0"/>
                        <a:t>LinkClicked</a:t>
                      </a:r>
                      <a:r>
                        <a:rPr lang="en-US" sz="3200" dirty="0" smtClean="0"/>
                        <a:t> event is handled to perform tasks when the user clicks on a link in the control.</a:t>
                      </a:r>
                    </a:p>
                    <a:p>
                      <a:r>
                        <a:rPr lang="en-US" sz="3200" dirty="0" smtClean="0"/>
                        <a:t>It is passed an instance of the </a:t>
                      </a:r>
                      <a:r>
                        <a:rPr lang="en-US" sz="3200" dirty="0" err="1" smtClean="0">
                          <a:hlinkClick r:id="rId4"/>
                        </a:rPr>
                        <a:t>LinkLabelLinkClickedEventArgs</a:t>
                      </a:r>
                      <a:r>
                        <a:rPr lang="en-US" sz="3200" dirty="0" smtClean="0"/>
                        <a:t> class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1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76845"/>
            <a:ext cx="80010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private void </a:t>
            </a:r>
            <a:r>
              <a:rPr lang="en-US" sz="2200" dirty="0"/>
              <a:t>linkLabel1_LinkClicked(</a:t>
            </a:r>
            <a:r>
              <a:rPr lang="en-US" sz="2200" b="1" dirty="0">
                <a:solidFill>
                  <a:srgbClr val="0070C0"/>
                </a:solidFill>
              </a:rPr>
              <a:t>object </a:t>
            </a:r>
            <a:r>
              <a:rPr lang="en-US" sz="2200" dirty="0"/>
              <a:t>sender, </a:t>
            </a:r>
            <a:endParaRPr lang="en-US" sz="2200" dirty="0" smtClean="0"/>
          </a:p>
          <a:p>
            <a:r>
              <a:rPr lang="en-US" sz="2200" dirty="0" smtClean="0"/>
              <a:t>			</a:t>
            </a:r>
            <a:r>
              <a:rPr lang="en-US" sz="2200" b="1" dirty="0" err="1" smtClean="0">
                <a:solidFill>
                  <a:srgbClr val="0070C0"/>
                </a:solidFill>
              </a:rPr>
              <a:t>LinkLabelLinkClickedEventArgs</a:t>
            </a:r>
            <a:r>
              <a:rPr lang="en-US" sz="2200" b="1" dirty="0" smtClean="0">
                <a:solidFill>
                  <a:srgbClr val="0070C0"/>
                </a:solidFill>
              </a:rPr>
              <a:t> </a:t>
            </a:r>
            <a:r>
              <a:rPr lang="en-US" sz="2200" dirty="0"/>
              <a:t>e)</a:t>
            </a:r>
          </a:p>
          <a:p>
            <a:r>
              <a:rPr lang="en-US" sz="2200" dirty="0"/>
              <a:t>        </a:t>
            </a:r>
            <a:r>
              <a:rPr lang="en-US" sz="2200" dirty="0" smtClean="0"/>
              <a:t>{ </a:t>
            </a:r>
            <a:r>
              <a:rPr lang="en-US" sz="2200" b="1" dirty="0">
                <a:solidFill>
                  <a:srgbClr val="0070C0"/>
                </a:solidFill>
              </a:rPr>
              <a:t>switch</a:t>
            </a:r>
            <a:r>
              <a:rPr lang="en-US" sz="2200" dirty="0"/>
              <a:t> (</a:t>
            </a:r>
            <a:r>
              <a:rPr lang="en-US" sz="2200" dirty="0" err="1"/>
              <a:t>e.Button</a:t>
            </a:r>
            <a:r>
              <a:rPr lang="en-US" sz="2200" dirty="0"/>
              <a:t>)</a:t>
            </a:r>
          </a:p>
          <a:p>
            <a:r>
              <a:rPr lang="en-US" sz="2200" dirty="0"/>
              <a:t>            {</a:t>
            </a:r>
          </a:p>
          <a:p>
            <a:r>
              <a:rPr lang="en-US" sz="2200" dirty="0"/>
              <a:t>                </a:t>
            </a:r>
            <a:r>
              <a:rPr lang="en-US" sz="2200" b="1" dirty="0">
                <a:solidFill>
                  <a:srgbClr val="0070C0"/>
                </a:solidFill>
              </a:rPr>
              <a:t>case</a:t>
            </a:r>
            <a:r>
              <a:rPr lang="en-US" sz="2200" dirty="0"/>
              <a:t> </a:t>
            </a:r>
            <a:r>
              <a:rPr lang="en-US" sz="2200" b="1" dirty="0" err="1">
                <a:solidFill>
                  <a:srgbClr val="00B050"/>
                </a:solidFill>
              </a:rPr>
              <a:t>MouseButtons</a:t>
            </a:r>
            <a:r>
              <a:rPr lang="en-US" sz="2200" dirty="0" err="1"/>
              <a:t>.Left</a:t>
            </a:r>
            <a:r>
              <a:rPr lang="en-US" sz="2200" dirty="0"/>
              <a:t>:</a:t>
            </a:r>
          </a:p>
          <a:p>
            <a:r>
              <a:rPr lang="en-US" sz="2200" dirty="0"/>
              <a:t>                  </a:t>
            </a:r>
            <a:r>
              <a:rPr lang="en-US" sz="2200" dirty="0" err="1" smtClean="0"/>
              <a:t>System.Diagnostics.</a:t>
            </a:r>
            <a:r>
              <a:rPr lang="en-US" sz="2200" b="1" dirty="0" err="1" smtClean="0">
                <a:solidFill>
                  <a:srgbClr val="00B050"/>
                </a:solidFill>
              </a:rPr>
              <a:t>Process</a:t>
            </a:r>
            <a:r>
              <a:rPr lang="en-US" sz="2200" dirty="0" err="1" smtClean="0"/>
              <a:t>.Start</a:t>
            </a:r>
            <a:r>
              <a:rPr lang="en-US" sz="2200" dirty="0" smtClean="0"/>
              <a:t>(linkLabel1.Text</a:t>
            </a:r>
            <a:r>
              <a:rPr lang="en-US" sz="2200" dirty="0"/>
              <a:t>);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                    break;</a:t>
            </a:r>
          </a:p>
          <a:p>
            <a:r>
              <a:rPr lang="en-US" sz="2200" dirty="0"/>
              <a:t>                </a:t>
            </a:r>
            <a:r>
              <a:rPr lang="en-US" sz="2200" b="1" dirty="0">
                <a:solidFill>
                  <a:srgbClr val="0070C0"/>
                </a:solidFill>
              </a:rPr>
              <a:t>case</a:t>
            </a:r>
            <a:r>
              <a:rPr lang="en-US" sz="2200" dirty="0"/>
              <a:t> </a:t>
            </a:r>
            <a:r>
              <a:rPr lang="en-US" sz="2200" b="1" dirty="0" err="1">
                <a:solidFill>
                  <a:srgbClr val="00B050"/>
                </a:solidFill>
              </a:rPr>
              <a:t>MouseButtons</a:t>
            </a:r>
            <a:r>
              <a:rPr lang="en-US" sz="2200" dirty="0" err="1"/>
              <a:t>.Right</a:t>
            </a:r>
            <a:r>
              <a:rPr lang="en-US" sz="2200" dirty="0"/>
              <a:t>:</a:t>
            </a:r>
          </a:p>
          <a:p>
            <a:r>
              <a:rPr lang="en-US" sz="2200" dirty="0"/>
              <a:t>                    </a:t>
            </a:r>
            <a:r>
              <a:rPr lang="en-US" sz="2200" dirty="0" smtClean="0"/>
              <a:t>	</a:t>
            </a:r>
            <a:r>
              <a:rPr lang="en-US" sz="2200" b="1" dirty="0" err="1" smtClean="0">
                <a:solidFill>
                  <a:srgbClr val="00B050"/>
                </a:solidFill>
              </a:rPr>
              <a:t>MessageBox</a:t>
            </a:r>
            <a:r>
              <a:rPr lang="en-US" sz="2200" dirty="0" err="1" smtClean="0"/>
              <a:t>.Show</a:t>
            </a:r>
            <a:r>
              <a:rPr lang="en-US" sz="2200" dirty="0"/>
              <a:t>("Right Click");</a:t>
            </a:r>
          </a:p>
          <a:p>
            <a:r>
              <a:rPr lang="en-US" sz="2200" dirty="0"/>
              <a:t>                    </a:t>
            </a:r>
            <a:r>
              <a:rPr lang="en-US" sz="2200" b="1" dirty="0">
                <a:solidFill>
                  <a:srgbClr val="0070C0"/>
                </a:solidFill>
              </a:rPr>
              <a:t>break;</a:t>
            </a:r>
          </a:p>
          <a:p>
            <a:r>
              <a:rPr lang="en-US" sz="2200" dirty="0"/>
              <a:t>                </a:t>
            </a:r>
            <a:r>
              <a:rPr lang="en-US" sz="2200" b="1" dirty="0">
                <a:solidFill>
                  <a:srgbClr val="0070C0"/>
                </a:solidFill>
              </a:rPr>
              <a:t>case</a:t>
            </a:r>
            <a:r>
              <a:rPr lang="en-US" sz="2200" dirty="0"/>
              <a:t> </a:t>
            </a:r>
            <a:r>
              <a:rPr lang="en-US" sz="2200" b="1" dirty="0" err="1">
                <a:solidFill>
                  <a:srgbClr val="00B050"/>
                </a:solidFill>
              </a:rPr>
              <a:t>MouseButtons</a:t>
            </a:r>
            <a:r>
              <a:rPr lang="en-US" sz="2200" dirty="0" err="1"/>
              <a:t>.Middle</a:t>
            </a:r>
            <a:r>
              <a:rPr lang="en-US" sz="2200" dirty="0"/>
              <a:t>:</a:t>
            </a:r>
          </a:p>
          <a:p>
            <a:r>
              <a:rPr lang="en-US" sz="2200" dirty="0"/>
              <a:t>                    </a:t>
            </a:r>
            <a:r>
              <a:rPr lang="en-US" sz="2200" b="1" dirty="0" err="1">
                <a:solidFill>
                  <a:srgbClr val="00B050"/>
                </a:solidFill>
              </a:rPr>
              <a:t>MessageBox</a:t>
            </a:r>
            <a:r>
              <a:rPr lang="en-US" sz="2200" dirty="0" err="1"/>
              <a:t>.Show</a:t>
            </a:r>
            <a:r>
              <a:rPr lang="en-US" sz="2200" dirty="0"/>
              <a:t>("Middle </a:t>
            </a:r>
            <a:r>
              <a:rPr lang="en-US" sz="2200" dirty="0" smtClean="0"/>
              <a:t>Click", "</a:t>
            </a:r>
            <a:r>
              <a:rPr lang="en-US" sz="2200" dirty="0"/>
              <a:t>Title</a:t>
            </a:r>
            <a:r>
              <a:rPr lang="en-US" sz="2200" dirty="0" smtClean="0"/>
              <a:t>", 				</a:t>
            </a:r>
            <a:r>
              <a:rPr lang="en-US" sz="2200" b="1" dirty="0" err="1" smtClean="0">
                <a:solidFill>
                  <a:srgbClr val="00B050"/>
                </a:solidFill>
              </a:rPr>
              <a:t>MessageBoxButtons</a:t>
            </a:r>
            <a:r>
              <a:rPr lang="en-US" sz="2200" dirty="0" err="1" smtClean="0"/>
              <a:t>.YesNoCancel</a:t>
            </a:r>
            <a:r>
              <a:rPr lang="en-US" sz="2200" dirty="0" smtClean="0"/>
              <a:t>,</a:t>
            </a:r>
          </a:p>
          <a:p>
            <a:r>
              <a:rPr lang="en-US" sz="2200" dirty="0" smtClean="0"/>
              <a:t>			</a:t>
            </a:r>
            <a:r>
              <a:rPr lang="en-US" sz="2200" b="1" dirty="0" err="1" smtClean="0">
                <a:solidFill>
                  <a:srgbClr val="00B050"/>
                </a:solidFill>
              </a:rPr>
              <a:t>MessageBoxIcon</a:t>
            </a:r>
            <a:r>
              <a:rPr lang="en-US" sz="2200" dirty="0" err="1" smtClean="0"/>
              <a:t>.Information</a:t>
            </a:r>
            <a:r>
              <a:rPr lang="en-US" sz="2200" dirty="0"/>
              <a:t>);</a:t>
            </a:r>
          </a:p>
          <a:p>
            <a:r>
              <a:rPr lang="en-US" sz="2200" dirty="0"/>
              <a:t>                    </a:t>
            </a:r>
            <a:r>
              <a:rPr lang="en-US" sz="2200" b="1" dirty="0">
                <a:solidFill>
                  <a:srgbClr val="0070C0"/>
                </a:solidFill>
              </a:rPr>
              <a:t>break;</a:t>
            </a:r>
          </a:p>
          <a:p>
            <a:r>
              <a:rPr lang="en-US" sz="2200" dirty="0"/>
              <a:t>            }</a:t>
            </a:r>
          </a:p>
          <a:p>
            <a:r>
              <a:rPr lang="en-US" sz="2200"/>
              <a:t>        </a:t>
            </a:r>
            <a:r>
              <a:rPr lang="en-US" sz="2200" smtClean="0"/>
              <a:t>}</a:t>
            </a:r>
            <a:endParaRPr lang="en-US" sz="2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 descr="empty-blue-rectan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8213695" cy="22098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1587282" y="2286000"/>
            <a:ext cx="6340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How add </a:t>
            </a:r>
            <a:r>
              <a:rPr lang="en-US" sz="3600" b="1" dirty="0" err="1" smtClean="0">
                <a:solidFill>
                  <a:srgbClr val="FF0000"/>
                </a:solidFill>
              </a:rPr>
              <a:t>LinkLabel</a:t>
            </a:r>
            <a:endParaRPr lang="en-US" sz="3600" b="1" dirty="0" smtClean="0">
              <a:solidFill>
                <a:srgbClr val="FF0000"/>
              </a:solidFill>
            </a:endParaRP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control &amp; event at Runtime?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5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9182" y="0"/>
            <a:ext cx="8958618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>
                <a:solidFill>
                  <a:srgbClr val="2B91AF"/>
                </a:solidFill>
                <a:latin typeface="Consolas"/>
              </a:rPr>
              <a:t>LinkLabel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onsolas"/>
              </a:rPr>
              <a:t>linkTeo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Form1_Load(</a:t>
            </a:r>
            <a:r>
              <a:rPr lang="en-US" sz="22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2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{ /</a:t>
            </a:r>
            <a:r>
              <a:rPr lang="en-US" sz="22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en-US" sz="2200" dirty="0">
                <a:solidFill>
                  <a:srgbClr val="008000"/>
                </a:solidFill>
                <a:latin typeface="Consolas"/>
              </a:rPr>
              <a:t>Create the </a:t>
            </a:r>
            <a:r>
              <a:rPr lang="en-US" sz="2200" dirty="0" err="1">
                <a:solidFill>
                  <a:srgbClr val="008000"/>
                </a:solidFill>
                <a:latin typeface="Consolas"/>
              </a:rPr>
              <a:t>linklabel</a:t>
            </a:r>
            <a:endParaRPr lang="en-US" sz="2200" dirty="0">
              <a:solidFill>
                <a:prstClr val="black"/>
              </a:solidFill>
              <a:latin typeface="Consolas"/>
            </a:endParaRPr>
          </a:p>
          <a:p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 smtClean="0">
                <a:solidFill>
                  <a:prstClr val="black"/>
                </a:solidFill>
                <a:latin typeface="Consolas"/>
              </a:rPr>
              <a:t>linkTeo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>
                <a:solidFill>
                  <a:srgbClr val="2B91AF"/>
                </a:solidFill>
                <a:latin typeface="Consolas"/>
              </a:rPr>
              <a:t>LinkLabel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2200" dirty="0" smtClean="0">
                <a:solidFill>
                  <a:srgbClr val="008000"/>
                </a:solidFill>
                <a:latin typeface="Consolas"/>
              </a:rPr>
              <a:t>//</a:t>
            </a:r>
            <a:r>
              <a:rPr lang="en-US" sz="2200" dirty="0">
                <a:solidFill>
                  <a:srgbClr val="008000"/>
                </a:solidFill>
                <a:latin typeface="Consolas"/>
              </a:rPr>
              <a:t>set location for </a:t>
            </a:r>
            <a:r>
              <a:rPr lang="en-US" sz="2200" dirty="0" err="1">
                <a:solidFill>
                  <a:srgbClr val="008000"/>
                </a:solidFill>
                <a:latin typeface="Consolas"/>
              </a:rPr>
              <a:t>linklabel</a:t>
            </a:r>
            <a:endParaRPr lang="en-US" sz="2200" dirty="0">
              <a:solidFill>
                <a:prstClr val="black"/>
              </a:solidFill>
              <a:latin typeface="Consolas"/>
            </a:endParaRPr>
          </a:p>
          <a:p>
            <a:r>
              <a:rPr lang="en-US" sz="2200" dirty="0" err="1" smtClean="0">
                <a:solidFill>
                  <a:prstClr val="black"/>
                </a:solidFill>
                <a:latin typeface="Consolas"/>
              </a:rPr>
              <a:t>linkTeo.Location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2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2200" dirty="0" err="1">
                <a:solidFill>
                  <a:prstClr val="black"/>
                </a:solidFill>
                <a:latin typeface="Consolas"/>
              </a:rPr>
              <a:t>System.Drawing.</a:t>
            </a:r>
            <a:r>
              <a:rPr lang="en-US" sz="2200" dirty="0" err="1">
                <a:solidFill>
                  <a:srgbClr val="2B91AF"/>
                </a:solidFill>
                <a:latin typeface="Consolas"/>
              </a:rPr>
              <a:t>Point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(100, 100);</a:t>
            </a:r>
          </a:p>
          <a:p>
            <a:r>
              <a:rPr lang="en-US" sz="2200" dirty="0" smtClean="0">
                <a:solidFill>
                  <a:srgbClr val="008000"/>
                </a:solidFill>
                <a:latin typeface="Consolas"/>
              </a:rPr>
              <a:t> //Set </a:t>
            </a:r>
            <a:r>
              <a:rPr lang="en-US" sz="2200" dirty="0">
                <a:solidFill>
                  <a:srgbClr val="008000"/>
                </a:solidFill>
                <a:latin typeface="Consolas"/>
              </a:rPr>
              <a:t>the text for </a:t>
            </a:r>
            <a:r>
              <a:rPr lang="en-US" sz="2200" dirty="0" err="1">
                <a:solidFill>
                  <a:srgbClr val="008000"/>
                </a:solidFill>
                <a:latin typeface="Consolas"/>
              </a:rPr>
              <a:t>linklabel</a:t>
            </a:r>
            <a:endParaRPr lang="en-US" sz="2200" dirty="0">
              <a:solidFill>
                <a:prstClr val="black"/>
              </a:solidFill>
              <a:latin typeface="Consolas"/>
            </a:endParaRPr>
          </a:p>
          <a:p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 smtClean="0">
                <a:solidFill>
                  <a:prstClr val="black"/>
                </a:solidFill>
                <a:latin typeface="Consolas"/>
              </a:rPr>
              <a:t>linkTeo.Text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2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2200" dirty="0">
                <a:solidFill>
                  <a:srgbClr val="A31515"/>
                </a:solidFill>
                <a:latin typeface="Consolas"/>
              </a:rPr>
              <a:t>http://thanhxeiko.wordpress.com"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200" dirty="0" smtClean="0">
                <a:solidFill>
                  <a:srgbClr val="008000"/>
                </a:solidFill>
                <a:latin typeface="Consolas"/>
              </a:rPr>
              <a:t> //</a:t>
            </a:r>
            <a:r>
              <a:rPr lang="en-US" sz="2200" dirty="0">
                <a:solidFill>
                  <a:srgbClr val="008000"/>
                </a:solidFill>
                <a:latin typeface="Consolas"/>
              </a:rPr>
              <a:t>Add the controls to the form</a:t>
            </a:r>
            <a:endParaRPr lang="en-US" sz="2200" dirty="0">
              <a:solidFill>
                <a:prstClr val="black"/>
              </a:solidFill>
              <a:latin typeface="Consolas"/>
            </a:endParaRPr>
          </a:p>
          <a:p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2200" dirty="0" err="1" smtClean="0">
                <a:solidFill>
                  <a:prstClr val="black"/>
                </a:solidFill>
                <a:latin typeface="Consolas"/>
              </a:rPr>
              <a:t>.Controls.Add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200" dirty="0" err="1" smtClean="0">
                <a:solidFill>
                  <a:prstClr val="black"/>
                </a:solidFill>
                <a:latin typeface="Consolas"/>
              </a:rPr>
              <a:t>linkTeo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smtClean="0">
                <a:solidFill>
                  <a:srgbClr val="008000"/>
                </a:solidFill>
                <a:latin typeface="Consolas"/>
              </a:rPr>
              <a:t>//</a:t>
            </a:r>
            <a:r>
              <a:rPr lang="en-US" sz="2200" dirty="0">
                <a:solidFill>
                  <a:srgbClr val="008000"/>
                </a:solidFill>
                <a:latin typeface="Consolas"/>
              </a:rPr>
              <a:t>Add an </a:t>
            </a:r>
            <a:r>
              <a:rPr lang="en-US" sz="2200" dirty="0" smtClean="0">
                <a:solidFill>
                  <a:srgbClr val="008000"/>
                </a:solidFill>
                <a:latin typeface="Consolas"/>
              </a:rPr>
              <a:t>event at </a:t>
            </a:r>
            <a:r>
              <a:rPr lang="en-US" sz="2200" dirty="0">
                <a:solidFill>
                  <a:srgbClr val="008000"/>
                </a:solidFill>
                <a:latin typeface="Consolas"/>
              </a:rPr>
              <a:t>runtime</a:t>
            </a:r>
            <a:endParaRPr lang="en-US" sz="2200" dirty="0">
              <a:solidFill>
                <a:prstClr val="black"/>
              </a:solidFill>
              <a:latin typeface="Consolas"/>
            </a:endParaRPr>
          </a:p>
          <a:p>
            <a:r>
              <a:rPr lang="en-US" sz="2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 smtClean="0">
                <a:solidFill>
                  <a:prstClr val="black"/>
                </a:solidFill>
                <a:latin typeface="Consolas"/>
              </a:rPr>
              <a:t>linkTeo.LinkClicked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+= </a:t>
            </a:r>
            <a:r>
              <a:rPr lang="en-US" sz="2200" dirty="0" err="1">
                <a:solidFill>
                  <a:prstClr val="black"/>
                </a:solidFill>
                <a:latin typeface="Consolas"/>
              </a:rPr>
              <a:t>linkTeo_Clicked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200" dirty="0">
              <a:solidFill>
                <a:prstClr val="black"/>
              </a:solidFill>
              <a:latin typeface="Consolas"/>
            </a:endParaRPr>
          </a:p>
          <a:p>
            <a:r>
              <a:rPr lang="en-US" sz="2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onsolas"/>
              </a:rPr>
              <a:t>linkTeo_Clicked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2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				</a:t>
            </a:r>
            <a:r>
              <a:rPr lang="en-US" sz="2200" dirty="0" err="1" smtClean="0">
                <a:solidFill>
                  <a:srgbClr val="2B91AF"/>
                </a:solidFill>
                <a:latin typeface="Consolas"/>
              </a:rPr>
              <a:t>LinkLabelLinkClickedEventArgs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e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{  </a:t>
            </a:r>
            <a:r>
              <a:rPr lang="en-US" sz="2200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(sender </a:t>
            </a:r>
            <a:r>
              <a:rPr lang="en-US" sz="2200" dirty="0">
                <a:solidFill>
                  <a:srgbClr val="0000FF"/>
                </a:solidFill>
                <a:latin typeface="Consolas"/>
              </a:rPr>
              <a:t>is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>
                <a:solidFill>
                  <a:srgbClr val="2B91AF"/>
                </a:solidFill>
                <a:latin typeface="Consolas"/>
              </a:rPr>
              <a:t>LinkLabel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200" dirty="0" smtClean="0">
                <a:solidFill>
                  <a:srgbClr val="2B91AF"/>
                </a:solidFill>
                <a:latin typeface="Consolas"/>
              </a:rPr>
              <a:t>	</a:t>
            </a:r>
            <a:r>
              <a:rPr lang="en-US" sz="2200" dirty="0" err="1" smtClean="0">
                <a:solidFill>
                  <a:srgbClr val="2B91AF"/>
                </a:solidFill>
                <a:latin typeface="Consolas"/>
              </a:rPr>
              <a:t>MessageBox</a:t>
            </a:r>
            <a:r>
              <a:rPr lang="en-US" sz="2200" dirty="0" err="1" smtClean="0">
                <a:solidFill>
                  <a:prstClr val="black"/>
                </a:solidFill>
                <a:latin typeface="Consolas"/>
              </a:rPr>
              <a:t>.Show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(((</a:t>
            </a:r>
            <a:r>
              <a:rPr lang="en-US" sz="2200" dirty="0" err="1">
                <a:solidFill>
                  <a:srgbClr val="2B91AF"/>
                </a:solidFill>
                <a:latin typeface="Consolas"/>
              </a:rPr>
              <a:t>LinkLabel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)sender).Text);</a:t>
            </a:r>
          </a:p>
          <a:p>
            <a:r>
              <a:rPr lang="en-US" sz="2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 smtClean="0">
                <a:solidFill>
                  <a:srgbClr val="2B91AF"/>
                </a:solidFill>
                <a:latin typeface="Consolas"/>
              </a:rPr>
              <a:t>MessageBox</a:t>
            </a:r>
            <a:r>
              <a:rPr lang="en-US" sz="2200" dirty="0" err="1" smtClean="0">
                <a:solidFill>
                  <a:prstClr val="black"/>
                </a:solidFill>
                <a:latin typeface="Consolas"/>
              </a:rPr>
              <a:t>.Show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200" dirty="0">
                <a:solidFill>
                  <a:srgbClr val="A31515"/>
                </a:solidFill>
                <a:latin typeface="Consolas"/>
              </a:rPr>
              <a:t>"Add event at runtime"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2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5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6477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535675" y="533400"/>
            <a:ext cx="594859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sz="2800" i="1" u="sng" dirty="0" err="1" smtClean="0"/>
              <a:t>TextBox</a:t>
            </a:r>
            <a:r>
              <a:rPr lang="en-US" sz="2800" i="1" u="sng" dirty="0" smtClean="0"/>
              <a:t> – Properties - Events</a:t>
            </a:r>
            <a:endParaRPr lang="en-US" sz="2800" i="1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494848"/>
              </p:ext>
            </p:extLst>
          </p:nvPr>
        </p:nvGraphicFramePr>
        <p:xfrm>
          <a:off x="304800" y="1371600"/>
          <a:ext cx="8610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484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274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Anchor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the edges of the container to which a control is bound and determines how a control is resized with its parent</a:t>
                      </a:r>
                    </a:p>
                    <a:p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Top</a:t>
                      </a:r>
                    </a:p>
                    <a:p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Left</a:t>
                      </a:r>
                    </a:p>
                    <a:p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Right</a:t>
                      </a:r>
                    </a:p>
                    <a:p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Bottom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41" t="64583" r="1749" b="20196"/>
          <a:stretch/>
        </p:blipFill>
        <p:spPr bwMode="auto">
          <a:xfrm>
            <a:off x="4312692" y="3962400"/>
            <a:ext cx="434316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365859"/>
              </p:ext>
            </p:extLst>
          </p:nvPr>
        </p:nvGraphicFramePr>
        <p:xfrm>
          <a:off x="304800" y="381000"/>
          <a:ext cx="8610600" cy="55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6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274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Dock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which control borders are docked to its parent control and determines how a control is resized with its parent</a:t>
                      </a:r>
                    </a:p>
                    <a:p>
                      <a:pPr algn="just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None</a:t>
                      </a:r>
                    </a:p>
                    <a:p>
                      <a:pPr algn="just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Top</a:t>
                      </a:r>
                    </a:p>
                    <a:p>
                      <a:pPr algn="just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Left</a:t>
                      </a:r>
                    </a:p>
                    <a:p>
                      <a:pPr algn="just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Right</a:t>
                      </a:r>
                    </a:p>
                    <a:p>
                      <a:pPr algn="just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Bottom</a:t>
                      </a:r>
                    </a:p>
                    <a:p>
                      <a:pPr algn="just"/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Fill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34" t="58594" r="1830" b="23047"/>
          <a:stretch/>
        </p:blipFill>
        <p:spPr bwMode="auto">
          <a:xfrm>
            <a:off x="3352799" y="2942799"/>
            <a:ext cx="530886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7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8570"/>
              </p:ext>
            </p:extLst>
          </p:nvPr>
        </p:nvGraphicFramePr>
        <p:xfrm>
          <a:off x="304800" y="609600"/>
          <a:ext cx="86106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Multiline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a value indicating whether this is a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PasswordChar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the character used to mask characters of a password in a single-line </a:t>
                      </a:r>
                      <a:r>
                        <a:rPr lang="en-US" sz="3200" dirty="0" err="1" smtClean="0"/>
                        <a:t>TextBox</a:t>
                      </a:r>
                      <a:r>
                        <a:rPr lang="en-US" sz="3200" baseline="0" dirty="0" smtClean="0"/>
                        <a:t> </a:t>
                      </a:r>
                      <a:r>
                        <a:rPr lang="en-US" sz="3200" dirty="0" smtClean="0"/>
                        <a:t>control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ReadOnly</a:t>
                      </a:r>
                      <a:r>
                        <a:rPr lang="en-US" sz="3200" dirty="0" smtClean="0"/>
                        <a:t>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a value indicating whether text in the text box is read-only.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2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104798"/>
              </p:ext>
            </p:extLst>
          </p:nvPr>
        </p:nvGraphicFramePr>
        <p:xfrm>
          <a:off x="304800" y="533400"/>
          <a:ext cx="8610600" cy="573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UseSystemPasswordChar</a:t>
                      </a:r>
                      <a:r>
                        <a:rPr lang="en-US" sz="3200" dirty="0" smtClean="0"/>
                        <a:t>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a value indicating whether the text in the </a:t>
                      </a:r>
                      <a:r>
                        <a:rPr lang="en-US" sz="3200" dirty="0" err="1" smtClean="0"/>
                        <a:t>TextBox</a:t>
                      </a:r>
                      <a:r>
                        <a:rPr lang="en-US" sz="3200" dirty="0" smtClean="0"/>
                        <a:t> control should appear as the default password character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Visible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a value indicating whether the control and all its child controls are displayed.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Enabled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a value indicating whether the control can respond to user interaction.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3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873507"/>
              </p:ext>
            </p:extLst>
          </p:nvPr>
        </p:nvGraphicFramePr>
        <p:xfrm>
          <a:off x="304800" y="609600"/>
          <a:ext cx="86106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TextChanged</a:t>
                      </a:r>
                      <a:r>
                        <a:rPr lang="en-US" sz="3200" dirty="0" smtClean="0"/>
                        <a:t>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Occurs when the </a:t>
                      </a:r>
                      <a:r>
                        <a:rPr lang="en-US" sz="3200" b="1" dirty="0" smtClean="0">
                          <a:solidFill>
                            <a:srgbClr val="FF0000"/>
                          </a:solidFill>
                        </a:rPr>
                        <a:t>Text</a:t>
                      </a:r>
                      <a:r>
                        <a:rPr lang="en-US" sz="32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3200" dirty="0" smtClean="0"/>
                        <a:t>property value changes.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85800" y="2667000"/>
            <a:ext cx="7924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txtName_TextChanged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     (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e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32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.Text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txtName.Text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32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32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86000"/>
            <a:ext cx="264795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1237"/>
            <a:ext cx="264795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" t="27083" r="86274" b="51758"/>
          <a:stretch/>
        </p:blipFill>
        <p:spPr bwMode="auto">
          <a:xfrm>
            <a:off x="423080" y="3086100"/>
            <a:ext cx="1667657" cy="154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1800" y="3581400"/>
            <a:ext cx="1855617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>
                <a:solidFill>
                  <a:srgbClr val="FFFF00"/>
                </a:solidFill>
              </a:rPr>
              <a:t>pnButton</a:t>
            </a:r>
            <a:endParaRPr lang="en-US" sz="3200" b="1" dirty="0" smtClean="0">
              <a:solidFill>
                <a:srgbClr val="FFFF00"/>
              </a:solidFill>
            </a:endParaRPr>
          </a:p>
          <a:p>
            <a:pPr algn="ctr"/>
            <a:r>
              <a:rPr lang="en-US" b="1" dirty="0" smtClean="0">
                <a:solidFill>
                  <a:srgbClr val="002060"/>
                </a:solidFill>
              </a:rPr>
              <a:t>AutoScroll=true</a:t>
            </a:r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219200" y="3962400"/>
            <a:ext cx="159074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081335" y="5105400"/>
            <a:ext cx="1558120" cy="419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FFFF00"/>
                </a:solidFill>
              </a:rPr>
              <a:t>lblMessage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5996" y="1600200"/>
            <a:ext cx="1967906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txtNumberControl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81400" y="2019300"/>
            <a:ext cx="212502" cy="723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31930" y="1600200"/>
            <a:ext cx="1967906" cy="419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btnAddButton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827417" y="2019300"/>
            <a:ext cx="277983" cy="723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empty-blue-rectang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716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611875" y="496669"/>
            <a:ext cx="64747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sz="2800" i="1" u="sng" dirty="0" smtClean="0"/>
              <a:t>Add Button &amp; Event at Runtime</a:t>
            </a:r>
            <a:endParaRPr lang="en-US" sz="2800" i="1" u="sng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746EA-B338-44F3-991D-0A02E058C5CE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Các thành phần của Windows Forms</a:t>
            </a:r>
            <a:endParaRPr lang="en-US" sz="3200"/>
          </a:p>
        </p:txBody>
      </p:sp>
      <p:grpSp>
        <p:nvGrpSpPr>
          <p:cNvPr id="64" name="Group 63"/>
          <p:cNvGrpSpPr/>
          <p:nvPr/>
        </p:nvGrpSpPr>
        <p:grpSpPr>
          <a:xfrm>
            <a:off x="643044" y="848120"/>
            <a:ext cx="7518840" cy="4444959"/>
            <a:chOff x="49423" y="76200"/>
            <a:chExt cx="8942177" cy="6558813"/>
          </a:xfrm>
        </p:grpSpPr>
        <p:grpSp>
          <p:nvGrpSpPr>
            <p:cNvPr id="65" name="Group 64"/>
            <p:cNvGrpSpPr/>
            <p:nvPr/>
          </p:nvGrpSpPr>
          <p:grpSpPr>
            <a:xfrm>
              <a:off x="3657600" y="76200"/>
              <a:ext cx="1600200" cy="590387"/>
              <a:chOff x="3886200" y="969337"/>
              <a:chExt cx="1676400" cy="755128"/>
            </a:xfrm>
          </p:grpSpPr>
          <p:pic>
            <p:nvPicPr>
              <p:cNvPr id="112" name="Picture 4" descr="empty-blue-rectangle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6200" y="1066800"/>
                <a:ext cx="16764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3" name="Text Box 40"/>
              <p:cNvSpPr txBox="1">
                <a:spLocks noChangeArrowheads="1"/>
              </p:cNvSpPr>
              <p:nvPr/>
            </p:nvSpPr>
            <p:spPr bwMode="auto">
              <a:xfrm>
                <a:off x="3970098" y="969337"/>
                <a:ext cx="1440103" cy="7551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 dirty="0" smtClean="0">
                    <a:latin typeface="Times New Roman" pitchFamily="18" charset="0"/>
                    <a:cs typeface="Times New Roman" pitchFamily="18" charset="0"/>
                  </a:rPr>
                  <a:t>Object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9423" y="5029199"/>
              <a:ext cx="2161465" cy="590387"/>
              <a:chOff x="3845186" y="976891"/>
              <a:chExt cx="1873678" cy="696605"/>
            </a:xfrm>
          </p:grpSpPr>
          <p:pic>
            <p:nvPicPr>
              <p:cNvPr id="110" name="Picture 4" descr="empty-blue-rectangle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86200" y="1066800"/>
                <a:ext cx="16764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1" name="Text Box 40"/>
              <p:cNvSpPr txBox="1">
                <a:spLocks noChangeArrowheads="1"/>
              </p:cNvSpPr>
              <p:nvPr/>
            </p:nvSpPr>
            <p:spPr bwMode="auto">
              <a:xfrm>
                <a:off x="3845186" y="976891"/>
                <a:ext cx="1873678" cy="6966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 dirty="0" err="1" smtClean="0">
                    <a:latin typeface="Times New Roman" pitchFamily="18" charset="0"/>
                    <a:cs typeface="Times New Roman" pitchFamily="18" charset="0"/>
                  </a:rPr>
                  <a:t>LinkLabel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28600" y="574833"/>
              <a:ext cx="8763000" cy="6060180"/>
              <a:chOff x="228600" y="574833"/>
              <a:chExt cx="8763000" cy="6060180"/>
            </a:xfrm>
          </p:grpSpPr>
          <p:pic>
            <p:nvPicPr>
              <p:cNvPr id="68" name="Picture 4" descr="empty-blue-rectangle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0800" y="990600"/>
                <a:ext cx="3906894" cy="508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9" name="Text Box 40"/>
              <p:cNvSpPr txBox="1">
                <a:spLocks noChangeArrowheads="1"/>
              </p:cNvSpPr>
              <p:nvPr/>
            </p:nvSpPr>
            <p:spPr bwMode="auto">
              <a:xfrm>
                <a:off x="2667000" y="914400"/>
                <a:ext cx="3731176" cy="590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 dirty="0" err="1" smtClean="0"/>
                  <a:t>MarshalByRefObject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pic>
            <p:nvPicPr>
              <p:cNvPr id="70" name="Picture 4" descr="empty-blue-rectangle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2937" y="1853625"/>
                <a:ext cx="2362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Text Box 40"/>
              <p:cNvSpPr txBox="1">
                <a:spLocks noChangeArrowheads="1"/>
              </p:cNvSpPr>
              <p:nvPr/>
            </p:nvSpPr>
            <p:spPr bwMode="auto">
              <a:xfrm>
                <a:off x="3509136" y="1777425"/>
                <a:ext cx="2510664" cy="590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000" b="1" dirty="0" smtClean="0"/>
                  <a:t>Component</a:t>
                </a:r>
                <a:endParaRPr 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>
                <a:off x="1676400" y="2615626"/>
                <a:ext cx="5943600" cy="590387"/>
                <a:chOff x="3886200" y="965776"/>
                <a:chExt cx="1676400" cy="692380"/>
              </a:xfrm>
            </p:grpSpPr>
            <p:pic>
              <p:nvPicPr>
                <p:cNvPr id="108" name="Picture 4" descr="empty-blue-rectangle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6200" y="1066800"/>
                  <a:ext cx="1676400" cy="584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9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983383" y="965776"/>
                  <a:ext cx="1440103" cy="6923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 b="1" dirty="0" smtClean="0">
                      <a:latin typeface="Times New Roman" pitchFamily="18" charset="0"/>
                      <a:cs typeface="Times New Roman" pitchFamily="18" charset="0"/>
                    </a:rPr>
                    <a:t>Control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228600" y="3987224"/>
                <a:ext cx="1184506" cy="590389"/>
                <a:chOff x="3783753" y="1066800"/>
                <a:chExt cx="1778847" cy="590389"/>
              </a:xfrm>
            </p:grpSpPr>
            <p:pic>
              <p:nvPicPr>
                <p:cNvPr id="106" name="Picture 4" descr="empty-blue-rectangle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6200" y="1066800"/>
                  <a:ext cx="1676400" cy="584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7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783753" y="1066801"/>
                  <a:ext cx="1778847" cy="5903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2000" b="1" dirty="0" smtClean="0">
                      <a:latin typeface="Times New Roman" pitchFamily="18" charset="0"/>
                      <a:cs typeface="Times New Roman" pitchFamily="18" charset="0"/>
                    </a:rPr>
                    <a:t>Label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1600201" y="3987223"/>
                <a:ext cx="1579728" cy="590389"/>
                <a:chOff x="3866673" y="1066800"/>
                <a:chExt cx="1695927" cy="590389"/>
              </a:xfrm>
            </p:grpSpPr>
            <p:pic>
              <p:nvPicPr>
                <p:cNvPr id="104" name="Picture 4" descr="empty-blue-rectangle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6200" y="1066800"/>
                  <a:ext cx="1676400" cy="584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866673" y="1066801"/>
                  <a:ext cx="1695927" cy="5903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2000" b="1" dirty="0" smtClean="0">
                      <a:latin typeface="Times New Roman" pitchFamily="18" charset="0"/>
                      <a:cs typeface="Times New Roman" pitchFamily="18" charset="0"/>
                    </a:rPr>
                    <a:t>Textbox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>
                <a:off x="3289807" y="3987225"/>
                <a:ext cx="1474661" cy="590389"/>
                <a:chOff x="3875643" y="1066800"/>
                <a:chExt cx="1831346" cy="590389"/>
              </a:xfrm>
            </p:grpSpPr>
            <p:pic>
              <p:nvPicPr>
                <p:cNvPr id="102" name="Picture 4" descr="empty-blue-rectangle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6200" y="1066800"/>
                  <a:ext cx="1676400" cy="584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3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875643" y="1066801"/>
                  <a:ext cx="1831346" cy="5903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2000" b="1" dirty="0" smtClean="0">
                      <a:latin typeface="Times New Roman" pitchFamily="18" charset="0"/>
                      <a:cs typeface="Times New Roman" pitchFamily="18" charset="0"/>
                    </a:rPr>
                    <a:t>Button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5814748" y="3987224"/>
                <a:ext cx="3176852" cy="590388"/>
                <a:chOff x="3884757" y="1066800"/>
                <a:chExt cx="1677843" cy="590388"/>
              </a:xfrm>
            </p:grpSpPr>
            <p:pic>
              <p:nvPicPr>
                <p:cNvPr id="100" name="Picture 4" descr="empty-blue-rectangle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6200" y="1066800"/>
                  <a:ext cx="1676400" cy="584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01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884757" y="1066801"/>
                  <a:ext cx="1677842" cy="5903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2000" b="1" dirty="0" err="1" smtClean="0"/>
                    <a:t>ScrollableControl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5791200" y="5054024"/>
                <a:ext cx="3200400" cy="590388"/>
                <a:chOff x="3886200" y="1066800"/>
                <a:chExt cx="1676400" cy="590388"/>
              </a:xfrm>
            </p:grpSpPr>
            <p:pic>
              <p:nvPicPr>
                <p:cNvPr id="98" name="Picture 4" descr="empty-blue-rectangle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6200" y="1066800"/>
                  <a:ext cx="1676400" cy="584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9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886200" y="1066801"/>
                  <a:ext cx="1676400" cy="59038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2000" b="1" dirty="0" err="1" smtClean="0"/>
                    <a:t>ContainerControl</a:t>
                  </a:r>
                  <a:r>
                    <a:rPr lang="en-US" sz="2000" dirty="0" smtClean="0"/>
                    <a:t> 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>
                <a:off x="6705601" y="6044624"/>
                <a:ext cx="1219199" cy="590389"/>
                <a:chOff x="3788698" y="1066800"/>
                <a:chExt cx="2084357" cy="590389"/>
              </a:xfrm>
            </p:grpSpPr>
            <p:pic>
              <p:nvPicPr>
                <p:cNvPr id="96" name="Picture 4" descr="empty-blue-rectangle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6200" y="1066800"/>
                  <a:ext cx="1676400" cy="584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7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788698" y="1066801"/>
                  <a:ext cx="2084357" cy="5903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sz="2000" b="1" dirty="0" smtClean="0">
                      <a:latin typeface="Times New Roman" pitchFamily="18" charset="0"/>
                      <a:cs typeface="Times New Roman" pitchFamily="18" charset="0"/>
                    </a:rPr>
                    <a:t>Form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79" name="Group 78"/>
              <p:cNvGrpSpPr/>
              <p:nvPr/>
            </p:nvGrpSpPr>
            <p:grpSpPr>
              <a:xfrm>
                <a:off x="4903766" y="3987226"/>
                <a:ext cx="735034" cy="590389"/>
                <a:chOff x="3875643" y="1066800"/>
                <a:chExt cx="1831346" cy="590389"/>
              </a:xfrm>
            </p:grpSpPr>
            <p:pic>
              <p:nvPicPr>
                <p:cNvPr id="94" name="Picture 4" descr="empty-blue-rectangle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86200" y="1066800"/>
                  <a:ext cx="1676400" cy="5847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3875643" y="1066801"/>
                  <a:ext cx="1831346" cy="5903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 b="1" dirty="0" smtClean="0">
                      <a:latin typeface="Times New Roman" pitchFamily="18" charset="0"/>
                      <a:cs typeface="Times New Roman" pitchFamily="18" charset="0"/>
                    </a:rPr>
                    <a:t>…</a:t>
                  </a:r>
                  <a:endParaRPr 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p:grpSp>
          <p:grpSp>
            <p:nvGrpSpPr>
              <p:cNvPr id="80" name="Group 79"/>
              <p:cNvGrpSpPr/>
              <p:nvPr/>
            </p:nvGrpSpPr>
            <p:grpSpPr>
              <a:xfrm>
                <a:off x="820853" y="574833"/>
                <a:ext cx="6799147" cy="5469791"/>
                <a:chOff x="820853" y="574833"/>
                <a:chExt cx="6799147" cy="5469791"/>
              </a:xfrm>
            </p:grpSpPr>
            <p:cxnSp>
              <p:nvCxnSpPr>
                <p:cNvPr id="81" name="Straight Connector 80"/>
                <p:cNvCxnSpPr/>
                <p:nvPr/>
              </p:nvCxnSpPr>
              <p:spPr>
                <a:xfrm>
                  <a:off x="820853" y="3505200"/>
                  <a:ext cx="6799147" cy="0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V="1">
                  <a:off x="838200" y="3505200"/>
                  <a:ext cx="0" cy="482024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7620000" y="3505200"/>
                  <a:ext cx="0" cy="482024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H="1" flipV="1">
                  <a:off x="4419600" y="3200400"/>
                  <a:ext cx="5687" cy="294434"/>
                </a:xfrm>
                <a:prstGeom prst="line">
                  <a:avLst/>
                </a:prstGeom>
                <a:ln w="57150">
                  <a:headEnd type="none" w="med" len="med"/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2232497" y="3505200"/>
                  <a:ext cx="0" cy="482024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 flipV="1">
                  <a:off x="3962400" y="3505200"/>
                  <a:ext cx="0" cy="482024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5257800" y="3505200"/>
                  <a:ext cx="0" cy="482024"/>
                </a:xfrm>
                <a:prstGeom prst="line">
                  <a:avLst/>
                </a:prstGeom>
                <a:ln w="57150"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H="1" flipV="1">
                  <a:off x="4413914" y="2286000"/>
                  <a:ext cx="8529" cy="415767"/>
                </a:xfrm>
                <a:prstGeom prst="line">
                  <a:avLst/>
                </a:prstGeom>
                <a:ln w="57150">
                  <a:headEnd type="none" w="med" len="med"/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 flipH="1" flipV="1">
                  <a:off x="4411071" y="1447800"/>
                  <a:ext cx="8529" cy="415767"/>
                </a:xfrm>
                <a:prstGeom prst="line">
                  <a:avLst/>
                </a:prstGeom>
                <a:ln w="57150">
                  <a:headEnd type="none" w="med" len="med"/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 flipH="1" flipV="1">
                  <a:off x="4411071" y="574833"/>
                  <a:ext cx="8529" cy="415767"/>
                </a:xfrm>
                <a:prstGeom prst="line">
                  <a:avLst/>
                </a:prstGeom>
                <a:ln w="57150">
                  <a:headEnd type="none" w="med" len="med"/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V="1">
                  <a:off x="857807" y="4572000"/>
                  <a:ext cx="0" cy="533400"/>
                </a:xfrm>
                <a:prstGeom prst="line">
                  <a:avLst/>
                </a:prstGeom>
                <a:ln w="57150">
                  <a:headEnd type="none" w="med" len="med"/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V="1">
                  <a:off x="7239000" y="4520624"/>
                  <a:ext cx="0" cy="533400"/>
                </a:xfrm>
                <a:prstGeom prst="line">
                  <a:avLst/>
                </a:prstGeom>
                <a:ln w="57150">
                  <a:headEnd type="none" w="med" len="med"/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 flipV="1">
                  <a:off x="7209701" y="5601009"/>
                  <a:ext cx="0" cy="443615"/>
                </a:xfrm>
                <a:prstGeom prst="line">
                  <a:avLst/>
                </a:prstGeom>
                <a:ln w="57150">
                  <a:headEnd type="none" w="med" len="med"/>
                  <a:tailEnd type="arrow" w="med" len="med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865673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" y="429935"/>
            <a:ext cx="89154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0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0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Consolas"/>
              </a:rPr>
              <a:t>btnAddButton_Click</a:t>
            </a:r>
            <a:r>
              <a:rPr lang="en-US" sz="2000" b="1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000" b="1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000" b="1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000" b="1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</a:rPr>
              <a:t>pnButton.Controls.Clear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20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i = 0; i &lt; </a:t>
            </a:r>
            <a:r>
              <a:rPr lang="en-US" sz="2000" dirty="0">
                <a:solidFill>
                  <a:srgbClr val="2B91AF"/>
                </a:solidFill>
                <a:latin typeface="Consolas"/>
              </a:rPr>
              <a:t>Int32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.Parse(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txtNumberControl.Text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); i++)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 {</a:t>
            </a:r>
            <a:r>
              <a:rPr lang="en-US" sz="2000" dirty="0" smtClean="0">
                <a:solidFill>
                  <a:srgbClr val="2B91AF"/>
                </a:solidFill>
                <a:latin typeface="Consolas"/>
              </a:rPr>
              <a:t>Button</a:t>
            </a:r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btnRuntime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srgbClr val="2B91AF"/>
                </a:solidFill>
                <a:latin typeface="Consolas"/>
              </a:rPr>
              <a:t>Button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btnRuntime.BackColor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000" dirty="0" err="1">
                <a:solidFill>
                  <a:srgbClr val="2B91AF"/>
                </a:solidFill>
                <a:latin typeface="Consolas"/>
              </a:rPr>
              <a:t>Color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.Red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btnRuntime.Location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</a:rPr>
              <a:t>System.Drawing.</a:t>
            </a:r>
            <a:r>
              <a:rPr lang="en-US" sz="2000" dirty="0" err="1" smtClean="0">
                <a:solidFill>
                  <a:srgbClr val="2B91AF"/>
                </a:solidFill>
                <a:latin typeface="Consolas"/>
              </a:rPr>
              <a:t>Point</a:t>
            </a:r>
            <a:r>
              <a:rPr lang="en-US" sz="2000" dirty="0" smtClean="0">
                <a:solidFill>
                  <a:srgbClr val="2B91AF"/>
                </a:solidFill>
                <a:latin typeface="Consolas"/>
              </a:rPr>
              <a:t> 				</a:t>
            </a:r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pnButton.Width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/2-btnRuntime.Width/2, </a:t>
            </a:r>
            <a:endParaRPr lang="en-US" sz="20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		 i 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*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btnRuntime.Height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              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btnRuntime.Text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000" dirty="0">
                <a:solidFill>
                  <a:srgbClr val="A31515"/>
                </a:solidFill>
                <a:latin typeface="Consolas"/>
              </a:rPr>
              <a:t>"a_"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+ i;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              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btnRuntime.Tag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= i;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              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btnRuntime.Click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+=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btnRuntime_click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000" dirty="0">
                <a:solidFill>
                  <a:prstClr val="black"/>
                </a:solidFill>
                <a:latin typeface="Consolas"/>
              </a:rPr>
              <a:t>               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pnButton.Controls.Add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btnRuntime</a:t>
            </a:r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);}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}	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b="1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0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0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b="1" dirty="0" err="1">
                <a:solidFill>
                  <a:prstClr val="black"/>
                </a:solidFill>
                <a:latin typeface="Consolas"/>
              </a:rPr>
              <a:t>btnRuntime_click</a:t>
            </a:r>
            <a:r>
              <a:rPr lang="en-US" sz="2000" b="1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000" b="1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000" b="1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000" b="1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smtClean="0">
                <a:solidFill>
                  <a:srgbClr val="2B91AF"/>
                </a:solidFill>
                <a:latin typeface="Consolas"/>
              </a:rPr>
              <a:t>Button</a:t>
            </a:r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btn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= (</a:t>
            </a:r>
            <a:r>
              <a:rPr lang="en-US" sz="2000" dirty="0">
                <a:solidFill>
                  <a:srgbClr val="2B91AF"/>
                </a:solidFill>
                <a:latin typeface="Consolas"/>
              </a:rPr>
              <a:t>Button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)sender;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 err="1" smtClean="0">
                <a:solidFill>
                  <a:prstClr val="black"/>
                </a:solidFill>
                <a:latin typeface="Consolas"/>
              </a:rPr>
              <a:t>lblMessage.Text</a:t>
            </a:r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000" dirty="0">
                <a:solidFill>
                  <a:srgbClr val="A31515"/>
                </a:solidFill>
                <a:latin typeface="Consolas"/>
              </a:rPr>
              <a:t>"Button : 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+</a:t>
            </a:r>
            <a:r>
              <a:rPr lang="en-US" sz="2000" dirty="0" err="1">
                <a:solidFill>
                  <a:prstClr val="black"/>
                </a:solidFill>
                <a:latin typeface="Consolas"/>
              </a:rPr>
              <a:t>btn.Text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 +</a:t>
            </a:r>
            <a:r>
              <a:rPr lang="en-US" sz="2000" dirty="0">
                <a:solidFill>
                  <a:srgbClr val="A31515"/>
                </a:solidFill>
                <a:latin typeface="Consolas"/>
              </a:rPr>
              <a:t>" was clicked"</a:t>
            </a:r>
            <a:r>
              <a:rPr lang="en-US" sz="20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0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716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40"/>
          <p:cNvSpPr txBox="1">
            <a:spLocks noChangeArrowheads="1"/>
          </p:cNvSpPr>
          <p:nvPr/>
        </p:nvSpPr>
        <p:spPr bwMode="auto">
          <a:xfrm>
            <a:off x="916675" y="609600"/>
            <a:ext cx="53317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sz="2800" i="1" u="sng" dirty="0" err="1" smtClean="0"/>
              <a:t>GroupBox</a:t>
            </a:r>
            <a:r>
              <a:rPr lang="en-US" sz="2800" i="1" u="sng" dirty="0" smtClean="0"/>
              <a:t> &amp; </a:t>
            </a:r>
            <a:r>
              <a:rPr lang="en-US" sz="2800" i="1" u="sng" dirty="0" err="1" smtClean="0"/>
              <a:t>RadioButton</a:t>
            </a:r>
            <a:endParaRPr lang="en-US" sz="2800" i="1" u="sng" dirty="0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938954"/>
              </p:ext>
            </p:extLst>
          </p:nvPr>
        </p:nvGraphicFramePr>
        <p:xfrm>
          <a:off x="228600" y="1447800"/>
          <a:ext cx="86106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Checked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a value indicating whether the control is checked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CheckAlign</a:t>
                      </a:r>
                      <a:r>
                        <a:rPr lang="en-US" sz="3200" dirty="0" smtClean="0"/>
                        <a:t>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the location of the check box portion of the </a:t>
                      </a:r>
                      <a:r>
                        <a:rPr lang="en-US" sz="3200" dirty="0" err="1" smtClean="0"/>
                        <a:t>RadioButton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28600" y="4419600"/>
            <a:ext cx="457086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2200" dirty="0" err="1">
                <a:solidFill>
                  <a:prstClr val="black"/>
                </a:solidFill>
                <a:latin typeface="Consolas"/>
              </a:rPr>
              <a:t>radRed.Checked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== </a:t>
            </a:r>
            <a:r>
              <a:rPr lang="en-US" sz="2200" dirty="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200" dirty="0">
              <a:solidFill>
                <a:prstClr val="black"/>
              </a:solidFill>
              <a:latin typeface="Consolas"/>
            </a:endParaRPr>
          </a:p>
          <a:p>
            <a:r>
              <a:rPr lang="en-US" sz="2200" dirty="0" smtClean="0">
                <a:solidFill>
                  <a:srgbClr val="008000"/>
                </a:solidFill>
                <a:latin typeface="Consolas"/>
              </a:rPr>
              <a:t> //</a:t>
            </a:r>
            <a:r>
              <a:rPr lang="en-US" sz="2200" dirty="0">
                <a:solidFill>
                  <a:srgbClr val="008000"/>
                </a:solidFill>
                <a:latin typeface="Consolas"/>
              </a:rPr>
              <a:t>do something for Red</a:t>
            </a:r>
            <a:endParaRPr lang="en-US" sz="2200" dirty="0">
              <a:solidFill>
                <a:prstClr val="black"/>
              </a:solidFill>
              <a:latin typeface="Consolas"/>
            </a:endParaRPr>
          </a:p>
          <a:p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2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5800" y="4793159"/>
            <a:ext cx="4495799" cy="76944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200" dirty="0" err="1">
                <a:latin typeface="Consolas"/>
              </a:rPr>
              <a:t>radBlue.CheckAlign</a:t>
            </a:r>
            <a:r>
              <a:rPr lang="en-US" sz="2200" dirty="0">
                <a:latin typeface="Consolas"/>
              </a:rPr>
              <a:t> = </a:t>
            </a:r>
            <a:r>
              <a:rPr lang="en-US" sz="2200" dirty="0" err="1">
                <a:solidFill>
                  <a:srgbClr val="2B91AF"/>
                </a:solidFill>
                <a:latin typeface="Consolas"/>
              </a:rPr>
              <a:t>ContentAlignment</a:t>
            </a:r>
            <a:r>
              <a:rPr lang="en-US" sz="2200" dirty="0" err="1">
                <a:solidFill>
                  <a:prstClr val="black"/>
                </a:solidFill>
                <a:latin typeface="Consolas"/>
              </a:rPr>
              <a:t>.MiddleLeft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9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1352635"/>
            <a:ext cx="2447925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1800" y="1196400"/>
            <a:ext cx="5943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Consolas"/>
              </a:rPr>
              <a:t>frmGroupBoxRadio_Load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Consolas"/>
              </a:rPr>
              <a:t>radRed</a:t>
            </a:r>
            <a:r>
              <a:rPr lang="en-US" dirty="0" err="1" smtClean="0">
                <a:solidFill>
                  <a:prstClr val="black"/>
                </a:solidFill>
                <a:latin typeface="Consolas"/>
              </a:rPr>
              <a:t>.CheckedChanged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+= 	</a:t>
            </a:r>
            <a:r>
              <a:rPr lang="en-US" dirty="0" err="1" smtClean="0">
                <a:solidFill>
                  <a:prstClr val="black"/>
                </a:solidFill>
                <a:latin typeface="Consolas"/>
              </a:rPr>
              <a:t>rad_CheckedChanged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err="1" smtClean="0">
                <a:solidFill>
                  <a:srgbClr val="00B050"/>
                </a:solidFill>
                <a:latin typeface="Consolas"/>
              </a:rPr>
              <a:t>radGreen</a:t>
            </a:r>
            <a:r>
              <a:rPr lang="en-US" dirty="0" err="1" smtClean="0">
                <a:solidFill>
                  <a:prstClr val="black"/>
                </a:solidFill>
                <a:latin typeface="Consolas"/>
              </a:rPr>
              <a:t>.CheckedChanged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+= 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dirty="0" err="1" smtClean="0">
                <a:solidFill>
                  <a:prstClr val="black"/>
                </a:solidFill>
                <a:latin typeface="Consolas"/>
              </a:rPr>
              <a:t>rad_CheckedChanged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 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err="1" smtClean="0">
                <a:solidFill>
                  <a:srgbClr val="0070C0"/>
                </a:solidFill>
                <a:latin typeface="Consolas"/>
              </a:rPr>
              <a:t>radBlue</a:t>
            </a:r>
            <a:r>
              <a:rPr lang="en-US" dirty="0" err="1" smtClean="0">
                <a:solidFill>
                  <a:prstClr val="black"/>
                </a:solidFill>
                <a:latin typeface="Consolas"/>
              </a:rPr>
              <a:t>.CheckedChanged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+= 	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dirty="0" err="1" smtClean="0">
                <a:solidFill>
                  <a:prstClr val="black"/>
                </a:solidFill>
                <a:latin typeface="Consolas"/>
              </a:rPr>
              <a:t>rad_CheckedChanged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  </a:t>
            </a: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endParaRPr lang="en-US" dirty="0" smtClean="0">
              <a:solidFill>
                <a:srgbClr val="0000FF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latin typeface="Consolas"/>
              </a:rPr>
              <a:t>rad_CheckedChanged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RadioButton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rad = (</a:t>
            </a:r>
            <a:r>
              <a:rPr lang="en-US" dirty="0" err="1">
                <a:solidFill>
                  <a:srgbClr val="2B91AF"/>
                </a:solidFill>
                <a:latin typeface="Consolas"/>
              </a:rPr>
              <a:t>RadioButton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)sender;</a:t>
            </a: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dirty="0" err="1" smtClean="0">
                <a:solidFill>
                  <a:prstClr val="black"/>
                </a:solidFill>
                <a:latin typeface="Consolas"/>
              </a:rPr>
              <a:t>pnColor.BackColor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rad.ForeColor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6" t="66745" r="1644" b="17957"/>
          <a:stretch/>
        </p:blipFill>
        <p:spPr bwMode="auto">
          <a:xfrm>
            <a:off x="381000" y="4845905"/>
            <a:ext cx="2565779" cy="1119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71537" y="1713732"/>
            <a:ext cx="1447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>
                <a:solidFill>
                  <a:schemeClr val="bg1"/>
                </a:solidFill>
              </a:rPr>
              <a:t>pnColor</a:t>
            </a:r>
            <a:endParaRPr lang="en-US" sz="2200" b="1" dirty="0">
              <a:solidFill>
                <a:schemeClr val="bg1"/>
              </a:solidFill>
            </a:endParaRPr>
          </a:p>
        </p:txBody>
      </p:sp>
      <p:pic>
        <p:nvPicPr>
          <p:cNvPr id="7" name="Picture 4" descr="empty-blue-rectang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716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1221475" y="228600"/>
            <a:ext cx="53317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sz="2800" i="1" u="sng" dirty="0" err="1" smtClean="0"/>
              <a:t>GroupBox</a:t>
            </a:r>
            <a:r>
              <a:rPr lang="en-US" sz="2800" i="1" u="sng" dirty="0" smtClean="0"/>
              <a:t> &amp; </a:t>
            </a:r>
            <a:r>
              <a:rPr lang="en-US" sz="2800" i="1" u="sng" dirty="0" err="1" smtClean="0"/>
              <a:t>RadioButton</a:t>
            </a:r>
            <a:endParaRPr lang="en-US" sz="2800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5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78769"/>
            <a:ext cx="3713683" cy="440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4267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457200" y="553134"/>
            <a:ext cx="38502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sz="2800" i="1" dirty="0" err="1" smtClean="0"/>
              <a:t>PictureBox</a:t>
            </a:r>
            <a:r>
              <a:rPr lang="en-US" sz="2800" i="1" dirty="0" smtClean="0"/>
              <a:t> control</a:t>
            </a:r>
            <a:endParaRPr lang="en-US" sz="2800" i="1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" t="45313" r="86164" b="33209"/>
          <a:stretch/>
        </p:blipFill>
        <p:spPr bwMode="auto">
          <a:xfrm>
            <a:off x="757238" y="2542961"/>
            <a:ext cx="1604962" cy="1571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2057400" y="3581400"/>
            <a:ext cx="1143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7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470363"/>
              </p:ext>
            </p:extLst>
          </p:nvPr>
        </p:nvGraphicFramePr>
        <p:xfrm>
          <a:off x="228600" y="609600"/>
          <a:ext cx="86106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BackgroundImage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the background image displayed in the control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BackgroundImageLayout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the background image layout as defined in the </a:t>
                      </a:r>
                      <a:r>
                        <a:rPr lang="en-US" sz="3200" dirty="0" err="1" smtClean="0"/>
                        <a:t>ImageLayout</a:t>
                      </a:r>
                      <a:r>
                        <a:rPr lang="en-US" sz="3200" dirty="0" smtClean="0"/>
                        <a:t> enumeration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2" t="54492" r="42130" b="30224"/>
          <a:stretch/>
        </p:blipFill>
        <p:spPr bwMode="auto">
          <a:xfrm>
            <a:off x="990600" y="3886200"/>
            <a:ext cx="7467600" cy="206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4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42" y="1371600"/>
            <a:ext cx="2733675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15" y="1371600"/>
            <a:ext cx="5267281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Bent-Up Arrow 5"/>
          <p:cNvSpPr/>
          <p:nvPr/>
        </p:nvSpPr>
        <p:spPr>
          <a:xfrm>
            <a:off x="2423565" y="4800600"/>
            <a:ext cx="3553726" cy="914400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4912618">
            <a:off x="3794670" y="1600399"/>
            <a:ext cx="457200" cy="283017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empty-blue-rectang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7162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40"/>
          <p:cNvSpPr txBox="1">
            <a:spLocks noChangeArrowheads="1"/>
          </p:cNvSpPr>
          <p:nvPr/>
        </p:nvSpPr>
        <p:spPr bwMode="auto">
          <a:xfrm>
            <a:off x="645566" y="553134"/>
            <a:ext cx="65172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sz="2800" i="1" dirty="0" smtClean="0"/>
              <a:t>Get Picture from </a:t>
            </a:r>
            <a:r>
              <a:rPr lang="en-US" sz="2800" i="1" dirty="0" err="1" smtClean="0"/>
              <a:t>OpenFileDialog</a:t>
            </a:r>
            <a:endParaRPr lang="en-US" sz="28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142279" y="1676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picDemo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8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395156"/>
              </p:ext>
            </p:extLst>
          </p:nvPr>
        </p:nvGraphicFramePr>
        <p:xfrm>
          <a:off x="228600" y="533400"/>
          <a:ext cx="86106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292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Image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Gets or sets the image that is displayed by </a:t>
                      </a:r>
                      <a:r>
                        <a:rPr lang="en-US" sz="3200" dirty="0" err="1" smtClean="0"/>
                        <a:t>PictureBox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SizeMode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smtClean="0"/>
                        <a:t>Indicates how the image is displayed.</a:t>
                      </a:r>
                      <a:endParaRPr 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87" t="46782" r="42658" b="36240"/>
          <a:stretch/>
        </p:blipFill>
        <p:spPr bwMode="auto">
          <a:xfrm>
            <a:off x="762000" y="3398896"/>
            <a:ext cx="7467600" cy="2453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1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457200"/>
            <a:ext cx="8610600" cy="497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btnOpenPic_Click</a:t>
            </a:r>
            <a:endParaRPr lang="en-US" sz="32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3200" dirty="0" err="1" smtClean="0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e)</a:t>
            </a:r>
            <a:endParaRPr lang="en-US" sz="3200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sz="2200" dirty="0" smtClean="0">
                <a:solidFill>
                  <a:srgbClr val="2B91AF"/>
                </a:solidFill>
                <a:latin typeface="Consolas"/>
              </a:rPr>
              <a:t> </a:t>
            </a:r>
            <a:r>
              <a:rPr lang="en-US" sz="2200" dirty="0" err="1" smtClean="0">
                <a:solidFill>
                  <a:srgbClr val="2B91AF"/>
                </a:solidFill>
                <a:latin typeface="Consolas"/>
              </a:rPr>
              <a:t>OpenFileDialog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Consolas"/>
              </a:rPr>
              <a:t>fileOpenDlg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>
                <a:solidFill>
                  <a:srgbClr val="2B91AF"/>
                </a:solidFill>
                <a:latin typeface="Consolas"/>
              </a:rPr>
              <a:t>OpenFileDialog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5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 err="1" smtClean="0">
                <a:solidFill>
                  <a:prstClr val="black"/>
                </a:solidFill>
                <a:latin typeface="Consolas"/>
              </a:rPr>
              <a:t>fileOpenDlg.Filter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200" dirty="0">
                <a:solidFill>
                  <a:srgbClr val="A31515"/>
                </a:solidFill>
                <a:latin typeface="Consolas"/>
              </a:rPr>
              <a:t>"(*.jpg)|*.jpg|(*.doc)|*.doc"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200" dirty="0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200" dirty="0" err="1">
                <a:solidFill>
                  <a:prstClr val="black"/>
                </a:solidFill>
                <a:latin typeface="Consolas"/>
              </a:rPr>
              <a:t>fileOpenDlg.ShowDialog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() == </a:t>
            </a:r>
            <a:r>
              <a:rPr lang="en-US" sz="2200" dirty="0" err="1">
                <a:solidFill>
                  <a:srgbClr val="2B91AF"/>
                </a:solidFill>
                <a:latin typeface="Consolas"/>
              </a:rPr>
              <a:t>DialogResult</a:t>
            </a:r>
            <a:r>
              <a:rPr lang="en-US" sz="2200" dirty="0" err="1">
                <a:solidFill>
                  <a:prstClr val="black"/>
                </a:solidFill>
                <a:latin typeface="Consolas"/>
              </a:rPr>
              <a:t>.OK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Consolas"/>
              </a:rPr>
              <a:t>  //</a:t>
            </a:r>
            <a:r>
              <a:rPr lang="en-US" dirty="0" err="1">
                <a:solidFill>
                  <a:srgbClr val="008000"/>
                </a:solidFill>
                <a:latin typeface="Consolas"/>
              </a:rPr>
              <a:t>picDemo.Image</a:t>
            </a:r>
            <a:r>
              <a:rPr lang="en-US" dirty="0">
                <a:solidFill>
                  <a:srgbClr val="008000"/>
                </a:solidFill>
                <a:latin typeface="Consolas"/>
              </a:rPr>
              <a:t> = new Bitmap(</a:t>
            </a:r>
            <a:r>
              <a:rPr lang="en-US" dirty="0" err="1">
                <a:solidFill>
                  <a:srgbClr val="008000"/>
                </a:solidFill>
                <a:latin typeface="Consolas"/>
              </a:rPr>
              <a:t>fileOpenDlg.OpenFile</a:t>
            </a:r>
            <a:r>
              <a:rPr lang="en-US" dirty="0" smtClean="0">
                <a:solidFill>
                  <a:srgbClr val="008000"/>
                </a:solidFill>
                <a:latin typeface="Consolas"/>
              </a:rPr>
              <a:t>());</a:t>
            </a:r>
          </a:p>
          <a:p>
            <a:r>
              <a:rPr lang="en-US" dirty="0">
                <a:solidFill>
                  <a:srgbClr val="008000"/>
                </a:solidFill>
                <a:latin typeface="Consolas"/>
              </a:rPr>
              <a:t> </a:t>
            </a:r>
            <a:r>
              <a:rPr lang="en-US" dirty="0" smtClean="0">
                <a:solidFill>
                  <a:srgbClr val="008000"/>
                </a:solidFill>
                <a:latin typeface="Consolas"/>
              </a:rPr>
              <a:t> //Or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2200" dirty="0" err="1" smtClean="0">
                <a:solidFill>
                  <a:prstClr val="black"/>
                </a:solidFill>
                <a:latin typeface="Consolas"/>
              </a:rPr>
              <a:t>picDemo.Image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200" dirty="0" err="1">
                <a:solidFill>
                  <a:srgbClr val="2B91AF"/>
                </a:solidFill>
                <a:latin typeface="Consolas"/>
              </a:rPr>
              <a:t>Image</a:t>
            </a:r>
            <a:r>
              <a:rPr lang="en-US" sz="2200" dirty="0" err="1">
                <a:solidFill>
                  <a:prstClr val="black"/>
                </a:solidFill>
                <a:latin typeface="Consolas"/>
              </a:rPr>
              <a:t>.FromFile</a:t>
            </a:r>
            <a:r>
              <a:rPr lang="en-US" sz="2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200" dirty="0" err="1">
                <a:solidFill>
                  <a:prstClr val="black"/>
                </a:solidFill>
                <a:latin typeface="Consolas"/>
              </a:rPr>
              <a:t>fileOpenDlg.FileName</a:t>
            </a:r>
            <a:r>
              <a:rPr lang="en-US" sz="22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/>
              </a:rPr>
              <a:t>//Or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8000"/>
                </a:solidFill>
                <a:latin typeface="Consolas"/>
              </a:rPr>
              <a:t>  //</a:t>
            </a:r>
            <a:r>
              <a:rPr lang="en-US" dirty="0" err="1">
                <a:solidFill>
                  <a:srgbClr val="008000"/>
                </a:solidFill>
                <a:latin typeface="Consolas"/>
              </a:rPr>
              <a:t>picDemo.BackgroundImage</a:t>
            </a:r>
            <a:r>
              <a:rPr lang="en-US" dirty="0">
                <a:solidFill>
                  <a:srgbClr val="008000"/>
                </a:solidFill>
                <a:latin typeface="Consolas"/>
              </a:rPr>
              <a:t> = new Bitmap(</a:t>
            </a:r>
            <a:r>
              <a:rPr lang="en-US" dirty="0" err="1">
                <a:solidFill>
                  <a:srgbClr val="008000"/>
                </a:solidFill>
                <a:latin typeface="Consolas"/>
              </a:rPr>
              <a:t>fileOpenDlg.OpenFile</a:t>
            </a:r>
            <a:r>
              <a:rPr lang="en-US" dirty="0">
                <a:solidFill>
                  <a:srgbClr val="008000"/>
                </a:solidFill>
                <a:latin typeface="Consolas"/>
              </a:rPr>
              <a:t>());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 }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7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746EA-B338-44F3-991D-0A02E058C5CE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tập áp dụng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5165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408331"/>
            <a:ext cx="4150741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8674"/>
            <a:ext cx="7239000" cy="72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535675" y="457200"/>
            <a:ext cx="67033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sz="2800" i="1" dirty="0" err="1" smtClean="0"/>
              <a:t>DateTimePicker</a:t>
            </a:r>
            <a:r>
              <a:rPr lang="en-US" sz="2800" i="1" dirty="0" smtClean="0"/>
              <a:t> &amp; </a:t>
            </a:r>
            <a:r>
              <a:rPr lang="en-US" sz="2800" i="1" dirty="0" err="1" smtClean="0"/>
              <a:t>MonthCalendar</a:t>
            </a:r>
            <a:endParaRPr lang="en-US" sz="28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8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5" name="Group 25"/>
          <p:cNvGrpSpPr>
            <a:grpSpLocks/>
          </p:cNvGrpSpPr>
          <p:nvPr/>
        </p:nvGrpSpPr>
        <p:grpSpPr bwMode="auto">
          <a:xfrm>
            <a:off x="170364" y="969266"/>
            <a:ext cx="3334836" cy="838200"/>
            <a:chOff x="672" y="1104"/>
            <a:chExt cx="4849" cy="528"/>
          </a:xfrm>
        </p:grpSpPr>
        <p:pic>
          <p:nvPicPr>
            <p:cNvPr id="5130" name="Picture 4" descr="empty-blue-rectang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104"/>
              <a:ext cx="4464" cy="52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36195" dist="12700" dir="11400000" algn="tl" rotWithShape="0">
                <a:srgbClr val="000000">
                  <a:alpha val="33000"/>
                </a:srgbClr>
              </a:outerShdw>
            </a:effectLst>
            <a:scene3d>
              <a:camera prst="perspectiveContrastingLeftFacing">
                <a:rot lat="540000" lon="2100000" rev="0"/>
              </a:camera>
              <a:lightRig rig="soft" dir="t"/>
            </a:scene3d>
            <a:sp3d contourW="12700" prstMaterial="matte">
              <a:bevelT w="63500" h="50800"/>
              <a:contourClr>
                <a:srgbClr val="C0C0C0"/>
              </a:contourClr>
            </a:sp3d>
            <a:extLst/>
          </p:spPr>
        </p:pic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 rot="264557">
              <a:off x="1393" y="1248"/>
              <a:ext cx="412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400" b="1" dirty="0" smtClean="0">
                  <a:solidFill>
                    <a:srgbClr val="FF0000"/>
                  </a:solidFill>
                  <a:ea typeface="宋体" pitchFamily="2" charset="-122"/>
                </a:rPr>
                <a:t>Windows Form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88039" y="3441211"/>
            <a:ext cx="2819400" cy="1185655"/>
            <a:chOff x="3886200" y="1059898"/>
            <a:chExt cx="1676400" cy="591677"/>
          </a:xfrm>
        </p:grpSpPr>
        <p:pic>
          <p:nvPicPr>
            <p:cNvPr id="10" name="Picture 4" descr="empty-blue-rectang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40"/>
            <p:cNvSpPr txBox="1">
              <a:spLocks noChangeArrowheads="1"/>
            </p:cNvSpPr>
            <p:nvPr/>
          </p:nvSpPr>
          <p:spPr bwMode="auto">
            <a:xfrm>
              <a:off x="3983383" y="1059898"/>
              <a:ext cx="1440103" cy="537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Popular </a:t>
              </a:r>
              <a:r>
                <a:rPr lang="en-US" sz="32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Properties</a:t>
              </a:r>
              <a:endPara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6781" y="4793357"/>
            <a:ext cx="2819400" cy="1128909"/>
            <a:chOff x="3886200" y="1042393"/>
            <a:chExt cx="1676400" cy="609182"/>
          </a:xfrm>
        </p:grpSpPr>
        <p:pic>
          <p:nvPicPr>
            <p:cNvPr id="14" name="Picture 4" descr="empty-blue-rectang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 Box 40"/>
            <p:cNvSpPr txBox="1">
              <a:spLocks noChangeArrowheads="1"/>
            </p:cNvSpPr>
            <p:nvPr/>
          </p:nvSpPr>
          <p:spPr bwMode="auto">
            <a:xfrm>
              <a:off x="3983383" y="1042393"/>
              <a:ext cx="1440103" cy="581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Popular </a:t>
              </a:r>
              <a:r>
                <a:rPr lang="en-US" sz="32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Events</a:t>
              </a:r>
              <a:endPara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2" t="16992" r="42789" b="38246"/>
          <a:stretch/>
        </p:blipFill>
        <p:spPr bwMode="auto">
          <a:xfrm>
            <a:off x="3431839" y="2685788"/>
            <a:ext cx="5329238" cy="327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3720375" y="5160266"/>
            <a:ext cx="2376083" cy="723346"/>
            <a:chOff x="3886200" y="1066800"/>
            <a:chExt cx="1676400" cy="584775"/>
          </a:xfrm>
        </p:grpSpPr>
        <p:pic>
          <p:nvPicPr>
            <p:cNvPr id="18" name="Picture 4" descr="empty-blue-rectang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 Box 40"/>
            <p:cNvSpPr txBox="1">
              <a:spLocks noChangeArrowheads="1"/>
            </p:cNvSpPr>
            <p:nvPr/>
          </p:nvSpPr>
          <p:spPr bwMode="auto">
            <a:xfrm>
              <a:off x="3983383" y="1150798"/>
              <a:ext cx="1440103" cy="472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2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Tab order</a:t>
              </a:r>
              <a:endPara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81000" y="2069611"/>
            <a:ext cx="2819400" cy="1185655"/>
            <a:chOff x="3886200" y="1059898"/>
            <a:chExt cx="1676400" cy="591677"/>
          </a:xfrm>
        </p:grpSpPr>
        <p:pic>
          <p:nvPicPr>
            <p:cNvPr id="21" name="Picture 4" descr="empty-blue-rectang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40"/>
            <p:cNvSpPr txBox="1">
              <a:spLocks noChangeArrowheads="1"/>
            </p:cNvSpPr>
            <p:nvPr/>
          </p:nvSpPr>
          <p:spPr bwMode="auto">
            <a:xfrm>
              <a:off x="3983383" y="1059898"/>
              <a:ext cx="1440103" cy="537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Create </a:t>
              </a:r>
              <a:r>
                <a:rPr lang="en-US" sz="32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Form</a:t>
              </a:r>
              <a:endPara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276600" y="762000"/>
            <a:ext cx="5638800" cy="1807466"/>
            <a:chOff x="3886200" y="1066800"/>
            <a:chExt cx="1676400" cy="584775"/>
          </a:xfrm>
        </p:grpSpPr>
        <p:pic>
          <p:nvPicPr>
            <p:cNvPr id="24" name="Picture 4" descr="empty-blue-rectangl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40"/>
            <p:cNvSpPr txBox="1">
              <a:spLocks noChangeArrowheads="1"/>
            </p:cNvSpPr>
            <p:nvPr/>
          </p:nvSpPr>
          <p:spPr bwMode="auto">
            <a:xfrm>
              <a:off x="3983383" y="1087677"/>
              <a:ext cx="1510683" cy="391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Represents a window or dialog box that makes up an application’s user interface </a:t>
              </a:r>
              <a:endPara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23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104289"/>
              </p:ext>
            </p:extLst>
          </p:nvPr>
        </p:nvGraphicFramePr>
        <p:xfrm>
          <a:off x="247777" y="609600"/>
          <a:ext cx="8667623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0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5243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Name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Description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Format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format of the date and time displayed in the control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CustomFormat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custom date/time format string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Value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Gets or sets the date/time value assigned to the control.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400177" y="4495800"/>
            <a:ext cx="8359917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500" dirty="0">
                <a:solidFill>
                  <a:schemeClr val="dk1"/>
                </a:solidFill>
              </a:rPr>
              <a:t>dateTimePicker1.</a:t>
            </a:r>
            <a:r>
              <a:rPr lang="en-US" sz="2500" b="1" dirty="0">
                <a:solidFill>
                  <a:srgbClr val="FF0000"/>
                </a:solidFill>
              </a:rPr>
              <a:t>Format</a:t>
            </a:r>
            <a:r>
              <a:rPr kumimoji="0" 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= </a:t>
            </a:r>
            <a:r>
              <a:rPr lang="en-US" sz="2500" dirty="0" err="1">
                <a:solidFill>
                  <a:schemeClr val="dk1"/>
                </a:solidFill>
              </a:rPr>
              <a:t>DateTimePickerFormat.</a:t>
            </a:r>
            <a:r>
              <a:rPr lang="en-US" sz="2500" b="1" dirty="0" err="1">
                <a:solidFill>
                  <a:srgbClr val="FF0000"/>
                </a:solidFill>
              </a:rPr>
              <a:t>Custom</a:t>
            </a:r>
            <a:r>
              <a:rPr kumimoji="0" 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500" dirty="0">
                <a:solidFill>
                  <a:schemeClr val="dk1"/>
                </a:solidFill>
              </a:rPr>
              <a:t>dateTimePicker1.</a:t>
            </a:r>
            <a:r>
              <a:rPr lang="en-US" sz="2500" b="1" dirty="0">
                <a:solidFill>
                  <a:srgbClr val="FF0000"/>
                </a:solidFill>
              </a:rPr>
              <a:t>CustomFormat</a:t>
            </a:r>
            <a:r>
              <a:rPr kumimoji="0" 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 =</a:t>
            </a:r>
            <a:r>
              <a:rPr lang="en-US" sz="2500" dirty="0">
                <a:solidFill>
                  <a:schemeClr val="dk1"/>
                </a:solidFill>
              </a:rPr>
              <a:t> "</a:t>
            </a:r>
            <a:r>
              <a:rPr lang="en-US" sz="2500" b="1" dirty="0">
                <a:solidFill>
                  <a:srgbClr val="FF0000"/>
                </a:solidFill>
              </a:rPr>
              <a:t>MMMM </a:t>
            </a:r>
            <a:r>
              <a:rPr lang="en-US" sz="2500" b="1" dirty="0" err="1">
                <a:solidFill>
                  <a:srgbClr val="FF0000"/>
                </a:solidFill>
              </a:rPr>
              <a:t>dd</a:t>
            </a:r>
            <a:r>
              <a:rPr lang="en-US" sz="2500" b="1" dirty="0">
                <a:solidFill>
                  <a:srgbClr val="FF0000"/>
                </a:solidFill>
              </a:rPr>
              <a:t>, </a:t>
            </a:r>
            <a:r>
              <a:rPr lang="en-US" sz="2500" b="1" dirty="0" err="1">
                <a:solidFill>
                  <a:srgbClr val="FF0000"/>
                </a:solidFill>
              </a:rPr>
              <a:t>yyyy</a:t>
            </a:r>
            <a:r>
              <a:rPr lang="en-US" sz="2500" b="1" dirty="0">
                <a:solidFill>
                  <a:srgbClr val="FF0000"/>
                </a:solidFill>
              </a:rPr>
              <a:t> - </a:t>
            </a:r>
            <a:r>
              <a:rPr lang="en-US" sz="2500" b="1" dirty="0" err="1">
                <a:solidFill>
                  <a:srgbClr val="FF0000"/>
                </a:solidFill>
              </a:rPr>
              <a:t>dddd</a:t>
            </a:r>
            <a:r>
              <a:rPr kumimoji="0" lang="en-US" sz="2500" b="0" i="0" u="none" strike="noStrike" cap="none" normalizeH="0" baseline="0" dirty="0" smtClean="0">
                <a:ln>
                  <a:noFill/>
                </a:ln>
                <a:solidFill>
                  <a:srgbClr val="800000"/>
                </a:solidFill>
                <a:effectLst/>
                <a:cs typeface="Arial" pitchFamily="34" charset="0"/>
              </a:rPr>
              <a:t>"</a:t>
            </a:r>
            <a:r>
              <a:rPr kumimoji="0" lang="en-US" sz="2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; </a:t>
            </a:r>
            <a:endParaRPr lang="en-US" sz="2500" dirty="0"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rPr>
              <a:t>Next Slide to see list Custom Format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61402"/>
              </p:ext>
            </p:extLst>
          </p:nvPr>
        </p:nvGraphicFramePr>
        <p:xfrm>
          <a:off x="304800" y="381000"/>
          <a:ext cx="8534400" cy="6100208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19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39260"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rgbClr val="FF0000"/>
                          </a:solidFill>
                        </a:rPr>
                        <a:t>Format string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000" b="1" dirty="0">
                          <a:solidFill>
                            <a:srgbClr val="FF0000"/>
                          </a:solidFill>
                        </a:rPr>
                        <a:t>Description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9260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>
                          <a:solidFill>
                            <a:srgbClr val="0070C0"/>
                          </a:solidFill>
                        </a:rPr>
                        <a:t>d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one- or two-digit day.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 err="1">
                          <a:solidFill>
                            <a:srgbClr val="0070C0"/>
                          </a:solidFill>
                        </a:rPr>
                        <a:t>dd</a:t>
                      </a:r>
                      <a:r>
                        <a:rPr lang="en-US" sz="3600" b="1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two-digit day. Single-digit day values are preceded by a 0.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 err="1">
                          <a:solidFill>
                            <a:srgbClr val="0070C0"/>
                          </a:solidFill>
                        </a:rPr>
                        <a:t>ddd</a:t>
                      </a:r>
                      <a:r>
                        <a:rPr lang="en-US" sz="3600" b="1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three-character day-of-week abbreviation.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9260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 err="1">
                          <a:solidFill>
                            <a:srgbClr val="0070C0"/>
                          </a:solidFill>
                        </a:rPr>
                        <a:t>dddd</a:t>
                      </a:r>
                      <a:r>
                        <a:rPr lang="en-US" sz="3600" b="1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full day-of-week name.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>
                          <a:solidFill>
                            <a:srgbClr val="0070C0"/>
                          </a:solidFill>
                        </a:rPr>
                        <a:t>h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one- or two-digit hour in 12-hour format.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 err="1">
                          <a:solidFill>
                            <a:srgbClr val="0070C0"/>
                          </a:solidFill>
                        </a:rPr>
                        <a:t>hh</a:t>
                      </a:r>
                      <a:r>
                        <a:rPr lang="en-US" sz="3600" b="1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two-digit hour in 12-hour format. Single digit values are preceded by a 0.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3600" b="1" dirty="0">
                          <a:solidFill>
                            <a:srgbClr val="0070C0"/>
                          </a:solidFill>
                        </a:rPr>
                        <a:t>H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one- or two-digit hour in 24-hour format.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91719"/>
              </p:ext>
            </p:extLst>
          </p:nvPr>
        </p:nvGraphicFramePr>
        <p:xfrm>
          <a:off x="533400" y="337640"/>
          <a:ext cx="7924800" cy="5266344"/>
        </p:xfrm>
        <a:graphic>
          <a:graphicData uri="http://schemas.openxmlformats.org/drawingml/2006/table">
            <a:tbl>
              <a:tblPr/>
              <a:tblGrid>
                <a:gridCol w="18945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30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39260">
                <a:tc>
                  <a:txBody>
                    <a:bodyPr/>
                    <a:lstStyle/>
                    <a:p>
                      <a:r>
                        <a:rPr lang="en-US" sz="2500" b="1" dirty="0">
                          <a:solidFill>
                            <a:srgbClr val="FF0000"/>
                          </a:solidFill>
                        </a:rPr>
                        <a:t>Format string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b="1" dirty="0">
                          <a:solidFill>
                            <a:srgbClr val="FF0000"/>
                          </a:solidFill>
                        </a:rPr>
                        <a:t>Description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HH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two-digit hour in 24-hour format. Single digit values are preceded by a 0.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m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one- or two-digit minute.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mm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two-digit minute. Single digit values are preceded by a 0.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M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one- or two-digit month number.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mm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The two-digit minute. Single digit values are preceded by a 0.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39260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M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The one- or two-digit month number.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MM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two-digit month number. Single digit values are preceded by a 0.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39260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MMM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three-character month abbreviation.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537175"/>
              </p:ext>
            </p:extLst>
          </p:nvPr>
        </p:nvGraphicFramePr>
        <p:xfrm>
          <a:off x="228600" y="152400"/>
          <a:ext cx="8763000" cy="5607110"/>
        </p:xfrm>
        <a:graphic>
          <a:graphicData uri="http://schemas.openxmlformats.org/drawingml/2006/table">
            <a:tbl>
              <a:tblPr/>
              <a:tblGrid>
                <a:gridCol w="21706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923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756582">
                <a:tc>
                  <a:txBody>
                    <a:bodyPr/>
                    <a:lstStyle/>
                    <a:p>
                      <a:r>
                        <a:rPr lang="en-US" sz="2500" b="1" dirty="0">
                          <a:solidFill>
                            <a:srgbClr val="FF0000"/>
                          </a:solidFill>
                        </a:rPr>
                        <a:t>Format string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b="1" dirty="0">
                          <a:solidFill>
                            <a:srgbClr val="FF0000"/>
                          </a:solidFill>
                        </a:rPr>
                        <a:t>Description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MMMM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full month name.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s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/>
                        <a:t>The one- or two-digit seconds.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 err="1">
                          <a:solidFill>
                            <a:srgbClr val="0070C0"/>
                          </a:solidFill>
                        </a:rPr>
                        <a:t>ss</a:t>
                      </a:r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two-digit seconds. Single digit values are preceded by a 0.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t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one-letter A.M./P.M. abbreviation (A.M. is displayed as "A").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 err="1">
                          <a:solidFill>
                            <a:srgbClr val="0070C0"/>
                          </a:solidFill>
                        </a:rPr>
                        <a:t>tt</a:t>
                      </a:r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two-letter A.M./P.M. abbreviation (A.M. is displayed as "AM").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y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one-digit year (2001 is displayed as "1").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 err="1">
                          <a:solidFill>
                            <a:srgbClr val="0070C0"/>
                          </a:solidFill>
                        </a:rPr>
                        <a:t>yy</a:t>
                      </a:r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last two digits of the year (2001 is displayed as "01").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3706">
                <a:tc>
                  <a:txBody>
                    <a:bodyPr/>
                    <a:lstStyle/>
                    <a:p>
                      <a:pPr algn="r"/>
                      <a:r>
                        <a:rPr lang="en-US" sz="2500" b="1" dirty="0" err="1">
                          <a:solidFill>
                            <a:srgbClr val="0070C0"/>
                          </a:solidFill>
                        </a:rPr>
                        <a:t>yyyy</a:t>
                      </a:r>
                      <a:r>
                        <a:rPr lang="en-US" sz="2500" b="1" dirty="0">
                          <a:solidFill>
                            <a:srgbClr val="0070C0"/>
                          </a:solidFill>
                        </a:rPr>
                        <a:t>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The full year (2001 is displayed as "2001"). </a:t>
                      </a:r>
                    </a:p>
                  </a:txBody>
                  <a:tcPr marL="34815" marR="34815" marT="17408" marB="174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7" y="1190304"/>
            <a:ext cx="3097323" cy="4639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76600" y="495405"/>
            <a:ext cx="5867400" cy="515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 </a:t>
            </a:r>
            <a:endParaRPr lang="en-US" sz="25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500" dirty="0" err="1" smtClean="0">
                <a:solidFill>
                  <a:prstClr val="black"/>
                </a:solidFill>
                <a:latin typeface="Consolas"/>
              </a:rPr>
              <a:t>frmListBox_Load</a:t>
            </a:r>
            <a:r>
              <a:rPr lang="en-US" sz="25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500" dirty="0" smtClean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5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sender, </a:t>
            </a:r>
            <a:r>
              <a:rPr lang="en-US" sz="25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listBox1.Items.Clear();</a:t>
            </a:r>
          </a:p>
          <a:p>
            <a:r>
              <a:rPr lang="nn-NO" sz="25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nn-NO" sz="2500" dirty="0" smtClean="0">
                <a:solidFill>
                  <a:srgbClr val="0000FF"/>
                </a:solidFill>
                <a:latin typeface="Consolas"/>
              </a:rPr>
              <a:t>for</a:t>
            </a:r>
            <a:r>
              <a:rPr lang="nn-NO" sz="25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n-NO" sz="25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n-NO" sz="25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nn-NO" sz="2500" dirty="0">
                <a:solidFill>
                  <a:prstClr val="black"/>
                </a:solidFill>
                <a:latin typeface="Consolas"/>
              </a:rPr>
              <a:t> i = 0; i &lt; 10; i++)</a:t>
            </a:r>
          </a:p>
          <a:p>
            <a:r>
              <a:rPr lang="en-US" sz="2500" dirty="0" smtClean="0">
                <a:solidFill>
                  <a:prstClr val="black"/>
                </a:solidFill>
                <a:latin typeface="Consolas"/>
              </a:rPr>
              <a:t>listBox1.Items.Add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500" dirty="0">
                <a:solidFill>
                  <a:srgbClr val="A31515"/>
                </a:solidFill>
                <a:latin typeface="Consolas"/>
              </a:rPr>
              <a:t>"Item "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 + i</a:t>
            </a:r>
            <a:r>
              <a:rPr lang="en-US" sz="25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nsolas"/>
              </a:rPr>
              <a:t>}</a:t>
            </a:r>
          </a:p>
          <a:p>
            <a:r>
              <a:rPr lang="en-US" sz="25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5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dirty="0" smtClean="0">
                <a:solidFill>
                  <a:prstClr val="black"/>
                </a:solidFill>
                <a:latin typeface="Consolas"/>
              </a:rPr>
              <a:t>listBox1_SelectedIndexChanged</a:t>
            </a:r>
          </a:p>
          <a:p>
            <a:r>
              <a:rPr lang="en-US" sz="25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5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nsolas"/>
              </a:rPr>
              <a:t>{</a:t>
            </a:r>
            <a:endParaRPr lang="en-US" b="1" dirty="0">
              <a:solidFill>
                <a:srgbClr val="FF0000"/>
              </a:solidFill>
              <a:latin typeface="Consolas"/>
            </a:endParaRPr>
          </a:p>
          <a:p>
            <a:r>
              <a:rPr lang="en-US" sz="2500" dirty="0" err="1" smtClean="0">
                <a:solidFill>
                  <a:prstClr val="black"/>
                </a:solidFill>
                <a:latin typeface="Consolas"/>
              </a:rPr>
              <a:t>lblMessage.Text</a:t>
            </a:r>
            <a:r>
              <a:rPr lang="en-US" sz="25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500" dirty="0" smtClean="0">
                <a:solidFill>
                  <a:prstClr val="black"/>
                </a:solidFill>
                <a:latin typeface="Consolas"/>
              </a:rPr>
              <a:t>listBox1.Text</a:t>
            </a:r>
          </a:p>
          <a:p>
            <a:r>
              <a:rPr lang="en-US" sz="25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+</a:t>
            </a:r>
            <a:r>
              <a:rPr lang="en-US" sz="2500" dirty="0">
                <a:solidFill>
                  <a:srgbClr val="A31515"/>
                </a:solidFill>
                <a:latin typeface="Consolas"/>
              </a:rPr>
              <a:t>" was clicked!"</a:t>
            </a:r>
            <a:r>
              <a:rPr lang="en-US" sz="25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Consolas"/>
              </a:rPr>
              <a:t>}</a:t>
            </a:r>
            <a:endParaRPr lang="en-US" b="1" dirty="0">
              <a:solidFill>
                <a:srgbClr val="FF0000"/>
              </a:solidFill>
              <a:latin typeface="Consolas"/>
            </a:endParaRPr>
          </a:p>
        </p:txBody>
      </p:sp>
      <p:pic>
        <p:nvPicPr>
          <p:cNvPr id="6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8674"/>
            <a:ext cx="2209800" cy="72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840475" y="457200"/>
            <a:ext cx="19027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sz="2800" i="1" dirty="0" err="1" smtClean="0"/>
              <a:t>ListBox</a:t>
            </a:r>
            <a:endParaRPr lang="en-US" sz="2800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7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609600"/>
            <a:ext cx="8305800" cy="4524315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Consolas"/>
              </a:rPr>
              <a:t>And We can use </a:t>
            </a:r>
            <a:r>
              <a:rPr lang="en-US" sz="3200" b="1" dirty="0" err="1" smtClean="0">
                <a:solidFill>
                  <a:srgbClr val="FF0000"/>
                </a:solidFill>
                <a:latin typeface="Consolas"/>
              </a:rPr>
              <a:t>AddRange</a:t>
            </a:r>
            <a:r>
              <a:rPr lang="en-US" sz="3200" b="1" dirty="0" smtClean="0">
                <a:solidFill>
                  <a:srgbClr val="FF0000"/>
                </a:solidFill>
                <a:latin typeface="Consolas"/>
              </a:rPr>
              <a:t> </a:t>
            </a:r>
            <a:r>
              <a:rPr lang="en-US" sz="3200" b="1" dirty="0" smtClean="0">
                <a:latin typeface="Consolas"/>
              </a:rPr>
              <a:t>method to add data:</a:t>
            </a:r>
          </a:p>
          <a:p>
            <a:r>
              <a:rPr lang="en-US" sz="32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frmListBox_Load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3200" dirty="0" smtClean="0"/>
              <a:t> </a:t>
            </a:r>
            <a:r>
              <a:rPr lang="en-US" sz="3200" dirty="0"/>
              <a:t>{</a:t>
            </a:r>
          </a:p>
          <a:p>
            <a:r>
              <a:rPr lang="en-US" sz="32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[] 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strArr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[] </a:t>
            </a:r>
            <a:r>
              <a:rPr lang="en-US" sz="3200">
                <a:solidFill>
                  <a:prstClr val="black"/>
                </a:solidFill>
                <a:latin typeface="Consolas"/>
              </a:rPr>
              <a:t>{ </a:t>
            </a:r>
            <a:r>
              <a:rPr lang="en-US" sz="3200" smtClean="0">
                <a:solidFill>
                  <a:srgbClr val="A31515"/>
                </a:solidFill>
                <a:latin typeface="Consolas"/>
              </a:rPr>
              <a:t>“Tèo"</a:t>
            </a:r>
            <a:r>
              <a:rPr lang="en-US" sz="3200" smtClean="0">
                <a:solidFill>
                  <a:prstClr val="black"/>
                </a:solidFill>
                <a:latin typeface="Consolas"/>
              </a:rPr>
              <a:t>,</a:t>
            </a:r>
            <a:r>
              <a:rPr lang="en-US" sz="3200" smtClean="0">
                <a:solidFill>
                  <a:srgbClr val="A31515"/>
                </a:solidFill>
                <a:latin typeface="Consolas"/>
              </a:rPr>
              <a:t>“Tí"</a:t>
            </a:r>
            <a:r>
              <a:rPr lang="en-US" sz="3200" smtClean="0">
                <a:solidFill>
                  <a:prstClr val="black"/>
                </a:solidFill>
                <a:latin typeface="Consolas"/>
              </a:rPr>
              <a:t>,</a:t>
            </a:r>
            <a:r>
              <a:rPr lang="en-US" sz="320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3200" dirty="0" err="1">
                <a:solidFill>
                  <a:srgbClr val="A31515"/>
                </a:solidFill>
                <a:latin typeface="Consolas"/>
              </a:rPr>
              <a:t>Bin"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,</a:t>
            </a:r>
            <a:r>
              <a:rPr lang="en-US" sz="3200" dirty="0" err="1">
                <a:solidFill>
                  <a:srgbClr val="A31515"/>
                </a:solidFill>
                <a:latin typeface="Consolas"/>
              </a:rPr>
              <a:t>"Bo</a:t>
            </a:r>
            <a:r>
              <a:rPr lang="en-US" sz="32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};           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listBox1.Items.AddRange(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strArr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200" dirty="0">
                <a:solidFill>
                  <a:prstClr val="black"/>
                </a:solidFill>
                <a:latin typeface="Consolas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48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76200"/>
            <a:ext cx="8534400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 err="1">
                <a:solidFill>
                  <a:srgbClr val="2B91AF"/>
                </a:solidFill>
                <a:latin typeface="Consolas"/>
              </a:rPr>
              <a:t>CStudent</a:t>
            </a:r>
            <a:endParaRPr lang="en-US" sz="2500" b="1" dirty="0">
              <a:solidFill>
                <a:prstClr val="black"/>
              </a:solidFill>
              <a:latin typeface="Consolas"/>
            </a:endParaRP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{   </a:t>
            </a:r>
            <a:r>
              <a:rPr lang="en-US" sz="2500" b="1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m_strID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m_strName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CStudent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strID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, </a:t>
            </a:r>
            <a:endParaRPr lang="en-US" sz="2500" b="1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			</a:t>
            </a:r>
            <a:r>
              <a:rPr lang="en-US" sz="2500" b="1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strName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{ </a:t>
            </a:r>
            <a:r>
              <a:rPr lang="en-US" sz="2500" b="1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.m_strID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strID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 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.m_strName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strName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}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ID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{ </a:t>
            </a:r>
            <a:r>
              <a:rPr lang="en-US" sz="2500" b="1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{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.m_strID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  </a:t>
            </a:r>
            <a:r>
              <a:rPr lang="en-US" sz="2500" b="1" dirty="0" smtClean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{ </a:t>
            </a:r>
            <a:r>
              <a:rPr lang="en-US" sz="2500" b="1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.m_strID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}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Name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{ </a:t>
            </a:r>
            <a:r>
              <a:rPr lang="en-US" sz="2500" b="1" dirty="0" smtClean="0">
                <a:solidFill>
                  <a:srgbClr val="0000FF"/>
                </a:solidFill>
                <a:latin typeface="Consolas"/>
              </a:rPr>
              <a:t>get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{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return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.m_strName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  </a:t>
            </a:r>
            <a:r>
              <a:rPr lang="en-US" sz="2500" b="1" dirty="0" smtClean="0">
                <a:solidFill>
                  <a:srgbClr val="0000FF"/>
                </a:solidFill>
                <a:latin typeface="Consolas"/>
              </a:rPr>
              <a:t>set</a:t>
            </a:r>
            <a:r>
              <a:rPr lang="en-US" sz="25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{ </a:t>
            </a:r>
            <a:r>
              <a:rPr lang="en-US" sz="2500" b="1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2500" b="1" dirty="0" err="1">
                <a:solidFill>
                  <a:prstClr val="black"/>
                </a:solidFill>
                <a:latin typeface="Consolas"/>
              </a:rPr>
              <a:t>.m_strName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500" b="1" dirty="0">
                <a:solidFill>
                  <a:srgbClr val="0000FF"/>
                </a:solidFill>
                <a:latin typeface="Consolas"/>
              </a:rPr>
              <a:t>value</a:t>
            </a:r>
            <a:r>
              <a:rPr lang="en-US" sz="2500" b="1" dirty="0">
                <a:solidFill>
                  <a:prstClr val="black"/>
                </a:solidFill>
                <a:latin typeface="Consolas"/>
              </a:rPr>
              <a:t>; }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    }</a:t>
            </a:r>
          </a:p>
          <a:p>
            <a:r>
              <a:rPr lang="en-US" sz="2500" b="1" dirty="0">
                <a:solidFill>
                  <a:prstClr val="black"/>
                </a:solidFill>
                <a:latin typeface="Consolas"/>
              </a:rPr>
              <a:t>    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2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62752" y="29766"/>
            <a:ext cx="58352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onsolas"/>
              </a:rPr>
              <a:t>using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System.Collections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;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026" y="1828800"/>
            <a:ext cx="8382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2B91AF"/>
                </a:solidFill>
                <a:latin typeface="Consolas"/>
              </a:rPr>
              <a:t>ArrayList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arr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ArrayList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for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i=0;i&lt;10;i++)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arr.Add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  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CStudent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/>
              </a:rPr>
              <a:t>ID_"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+i,</a:t>
            </a:r>
            <a:r>
              <a:rPr lang="en-US" sz="2800" dirty="0" err="1">
                <a:solidFill>
                  <a:srgbClr val="A31515"/>
                </a:solidFill>
                <a:latin typeface="Consolas"/>
              </a:rPr>
              <a:t>"Name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 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+i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));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listBox1.DataSource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arr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listBox1.ValueMember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"ID"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listBox1.DisplayMember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"Name"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</p:txBody>
      </p:sp>
      <p:sp>
        <p:nvSpPr>
          <p:cNvPr id="5" name="Rectangle 4"/>
          <p:cNvSpPr/>
          <p:nvPr/>
        </p:nvSpPr>
        <p:spPr>
          <a:xfrm>
            <a:off x="426910" y="751582"/>
            <a:ext cx="83581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Consolas"/>
              </a:rPr>
              <a:t>Also We can use </a:t>
            </a:r>
            <a:r>
              <a:rPr lang="en-US" sz="3200" b="1" dirty="0" err="1" smtClean="0">
                <a:solidFill>
                  <a:srgbClr val="0000FF"/>
                </a:solidFill>
                <a:latin typeface="Consolas"/>
              </a:rPr>
              <a:t>DataSource</a:t>
            </a:r>
            <a:r>
              <a:rPr lang="en-US" sz="3200" b="1" dirty="0" smtClean="0">
                <a:solidFill>
                  <a:srgbClr val="0000FF"/>
                </a:solidFill>
                <a:latin typeface="Consolas"/>
              </a:rPr>
              <a:t> to display data</a:t>
            </a:r>
            <a:endParaRPr lang="en-US" sz="3200" b="1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609600"/>
            <a:ext cx="8839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To get </a:t>
            </a:r>
            <a:r>
              <a:rPr lang="en-US" sz="2800" b="1" dirty="0" smtClean="0">
                <a:solidFill>
                  <a:srgbClr val="FF0000"/>
                </a:solidFill>
                <a:latin typeface="Consolas"/>
              </a:rPr>
              <a:t>object </a:t>
            </a:r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from </a:t>
            </a:r>
            <a:r>
              <a:rPr lang="en-US" sz="2800" b="1" dirty="0" err="1" smtClean="0">
                <a:solidFill>
                  <a:srgbClr val="0000FF"/>
                </a:solidFill>
                <a:latin typeface="Consolas"/>
              </a:rPr>
              <a:t>Listbox</a:t>
            </a:r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, We could use coding below: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(listBox1.SelectedItem !=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null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CStudent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svTeo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(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CStudent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  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	listBox1.SelectedItem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 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lblMessage.Text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aStudent.Name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+ 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 Was selected"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1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866" y="1916331"/>
            <a:ext cx="583882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66" y="611074"/>
            <a:ext cx="6781800" cy="722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40"/>
          <p:cNvSpPr txBox="1">
            <a:spLocks noChangeArrowheads="1"/>
          </p:cNvSpPr>
          <p:nvPr/>
        </p:nvSpPr>
        <p:spPr bwMode="auto">
          <a:xfrm>
            <a:off x="897341" y="609600"/>
            <a:ext cx="5179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i="1" dirty="0" err="1" smtClean="0"/>
              <a:t>CheckedListBox</a:t>
            </a:r>
            <a:endParaRPr lang="en-US" i="1" dirty="0"/>
          </a:p>
        </p:txBody>
      </p:sp>
      <p:sp>
        <p:nvSpPr>
          <p:cNvPr id="2" name="TextBox 1"/>
          <p:cNvSpPr txBox="1"/>
          <p:nvPr/>
        </p:nvSpPr>
        <p:spPr>
          <a:xfrm>
            <a:off x="285466" y="2324205"/>
            <a:ext cx="179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chklbLeft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290898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chklbRight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67853" y="1318749"/>
            <a:ext cx="163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btnAdd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5198518" y="1318750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btnAddAll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166867" y="5538806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btnRemove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009866" y="554205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btnRemoveAll</a:t>
            </a:r>
            <a:endParaRPr lang="en-US" sz="32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866866" y="1903524"/>
            <a:ext cx="586001" cy="66965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198518" y="1714605"/>
            <a:ext cx="725748" cy="17526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487003" y="4305405"/>
            <a:ext cx="965864" cy="12780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198518" y="5143605"/>
            <a:ext cx="725748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6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66132" y="651498"/>
            <a:ext cx="3048000" cy="685799"/>
            <a:chOff x="3886200" y="1059898"/>
            <a:chExt cx="1676400" cy="591677"/>
          </a:xfrm>
        </p:grpSpPr>
        <p:pic>
          <p:nvPicPr>
            <p:cNvPr id="26" name="Picture 4" descr="empty-blue-rectang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 Box 40"/>
            <p:cNvSpPr txBox="1">
              <a:spLocks noChangeArrowheads="1"/>
            </p:cNvSpPr>
            <p:nvPr/>
          </p:nvSpPr>
          <p:spPr bwMode="auto">
            <a:xfrm>
              <a:off x="3983383" y="1059898"/>
              <a:ext cx="1440103" cy="291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Create </a:t>
              </a:r>
              <a:r>
                <a:rPr lang="en-US" sz="32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Form</a:t>
              </a:r>
              <a:endPara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7" t="36254" r="23317" b="43480"/>
          <a:stretch/>
        </p:blipFill>
        <p:spPr bwMode="auto">
          <a:xfrm>
            <a:off x="3999932" y="609600"/>
            <a:ext cx="2895600" cy="2087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8" t="9654" r="17951" b="71723"/>
          <a:stretch/>
        </p:blipFill>
        <p:spPr bwMode="auto">
          <a:xfrm>
            <a:off x="583954" y="1413498"/>
            <a:ext cx="2349178" cy="245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9" t="44260" r="4451" b="34203"/>
          <a:stretch/>
        </p:blipFill>
        <p:spPr bwMode="auto">
          <a:xfrm>
            <a:off x="6002309" y="2806707"/>
            <a:ext cx="2874423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13361" y="3928097"/>
            <a:ext cx="537039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500" dirty="0" smtClean="0"/>
              <a:t>Right Click on Project 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 smtClean="0"/>
              <a:t>Choose Add Item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500" dirty="0" smtClean="0"/>
              <a:t>Choose Windows Form…</a:t>
            </a:r>
            <a:endParaRPr lang="en-US" sz="2500" dirty="0"/>
          </a:p>
        </p:txBody>
      </p:sp>
      <p:pic>
        <p:nvPicPr>
          <p:cNvPr id="11" name="Picture 4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55" y="3851897"/>
            <a:ext cx="5659977" cy="185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442828" y="2480297"/>
            <a:ext cx="2490304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18932" y="1337297"/>
            <a:ext cx="3657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04931" y="3759207"/>
            <a:ext cx="3162869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/>
          <p:cNvCxnSpPr>
            <a:stCxn id="3" idx="6"/>
            <a:endCxn id="4" idx="1"/>
          </p:cNvCxnSpPr>
          <p:nvPr/>
        </p:nvCxnSpPr>
        <p:spPr>
          <a:xfrm flipV="1">
            <a:off x="2933132" y="1565897"/>
            <a:ext cx="685800" cy="1143000"/>
          </a:xfrm>
          <a:prstGeom prst="bentConnector3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stCxn id="4" idx="3"/>
            <a:endCxn id="15" idx="0"/>
          </p:cNvCxnSpPr>
          <p:nvPr/>
        </p:nvCxnSpPr>
        <p:spPr>
          <a:xfrm>
            <a:off x="7276532" y="1565897"/>
            <a:ext cx="209834" cy="2193310"/>
          </a:xfrm>
          <a:prstGeom prst="bent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457200"/>
            <a:ext cx="80772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Use </a:t>
            </a:r>
            <a:r>
              <a:rPr lang="en-US" sz="2800" b="1" dirty="0" smtClean="0">
                <a:solidFill>
                  <a:srgbClr val="FF0000"/>
                </a:solidFill>
                <a:latin typeface="Consolas"/>
              </a:rPr>
              <a:t>Items </a:t>
            </a:r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to add data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frmCheckListBox_Load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chklbLeft.</a:t>
            </a:r>
            <a:r>
              <a:rPr lang="en-US" sz="2800" b="1" dirty="0" err="1" smtClean="0">
                <a:solidFill>
                  <a:srgbClr val="FF0000"/>
                </a:solidFill>
                <a:latin typeface="Consolas"/>
              </a:rPr>
              <a:t>Items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.Add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/>
              </a:rPr>
              <a:t>Tèo</a:t>
            </a:r>
            <a:r>
              <a:rPr lang="en-US" sz="28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);            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chklbLeft.</a:t>
            </a:r>
            <a:r>
              <a:rPr lang="en-US" sz="2800" b="1" dirty="0" err="1" smtClean="0">
                <a:solidFill>
                  <a:srgbClr val="FF0000"/>
                </a:solidFill>
                <a:latin typeface="Consolas"/>
              </a:rPr>
              <a:t>I</a:t>
            </a:r>
            <a:r>
              <a:rPr lang="en-US" sz="2800" b="1" dirty="0" err="1">
                <a:solidFill>
                  <a:srgbClr val="FF0000"/>
                </a:solidFill>
                <a:latin typeface="Consolas"/>
              </a:rPr>
              <a:t>tems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.Add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/>
              </a:rPr>
              <a:t>Tí</a:t>
            </a:r>
            <a:r>
              <a:rPr lang="en-US" sz="28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);            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chklbLeft.</a:t>
            </a:r>
            <a:r>
              <a:rPr lang="en-US" sz="2800" b="1" dirty="0" err="1" smtClean="0">
                <a:solidFill>
                  <a:srgbClr val="FF0000"/>
                </a:solidFill>
                <a:latin typeface="Consolas"/>
              </a:rPr>
              <a:t>Items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.Add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"Bin</a:t>
            </a:r>
            <a:r>
              <a:rPr lang="en-US" sz="2800" dirty="0" smtClean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);            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chklbLeft.</a:t>
            </a:r>
            <a:r>
              <a:rPr lang="en-US" sz="2800" b="1" dirty="0" err="1" smtClean="0">
                <a:solidFill>
                  <a:srgbClr val="FF0000"/>
                </a:solidFill>
                <a:latin typeface="Consolas"/>
              </a:rPr>
              <a:t>Items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.Add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"Bo"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}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Or we could use </a:t>
            </a:r>
            <a:r>
              <a:rPr lang="en-US" sz="2800" b="1" dirty="0" err="1" smtClean="0">
                <a:solidFill>
                  <a:srgbClr val="FF0000"/>
                </a:solidFill>
                <a:latin typeface="Consolas"/>
              </a:rPr>
              <a:t>AddRange</a:t>
            </a:r>
            <a:endParaRPr lang="en-US" sz="2800" b="1" dirty="0" smtClean="0">
              <a:solidFill>
                <a:srgbClr val="FF0000"/>
              </a:solidFill>
              <a:latin typeface="Consolas"/>
            </a:endParaRPr>
          </a:p>
          <a:p>
            <a:r>
              <a:rPr lang="en-US" sz="2800" dirty="0" err="1"/>
              <a:t>chklbLeft.Items.</a:t>
            </a:r>
            <a:r>
              <a:rPr lang="en-US" sz="2800" b="1" dirty="0" err="1">
                <a:solidFill>
                  <a:srgbClr val="FF0000"/>
                </a:solidFill>
              </a:rPr>
              <a:t>AddRange</a:t>
            </a:r>
            <a:r>
              <a:rPr lang="en-US" sz="2800" dirty="0"/>
              <a:t>(new string[] { "</a:t>
            </a:r>
            <a:r>
              <a:rPr lang="en-US" sz="2800" dirty="0" err="1"/>
              <a:t>Tèo</a:t>
            </a:r>
            <a:r>
              <a:rPr lang="en-US" sz="2800" dirty="0"/>
              <a:t>","</a:t>
            </a:r>
            <a:r>
              <a:rPr lang="en-US" sz="2800" dirty="0" err="1"/>
              <a:t>Tí</a:t>
            </a:r>
            <a:r>
              <a:rPr lang="en-US" sz="2800" dirty="0"/>
              <a:t>","</a:t>
            </a:r>
            <a:r>
              <a:rPr lang="en-US" sz="2800" dirty="0" err="1"/>
              <a:t>Bin","Bo</a:t>
            </a:r>
            <a:r>
              <a:rPr lang="en-US" sz="2800" dirty="0" smtClean="0"/>
              <a:t>"});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9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533400"/>
            <a:ext cx="8077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How to process Items </a:t>
            </a:r>
            <a:r>
              <a:rPr lang="en-US" sz="2800" b="1" dirty="0" smtClean="0">
                <a:solidFill>
                  <a:srgbClr val="FF0000"/>
                </a:solidFill>
                <a:latin typeface="Consolas"/>
              </a:rPr>
              <a:t>Checked</a:t>
            </a:r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???</a:t>
            </a:r>
          </a:p>
          <a:p>
            <a:r>
              <a:rPr lang="en-US" sz="2800" b="1" u="sng" dirty="0" smtClean="0">
                <a:solidFill>
                  <a:srgbClr val="FF0000"/>
                </a:solidFill>
                <a:latin typeface="Consolas"/>
              </a:rPr>
              <a:t>Case 1:</a:t>
            </a:r>
          </a:p>
          <a:p>
            <a:r>
              <a:rPr lang="en-US" sz="2800" b="1" dirty="0" err="1">
                <a:solidFill>
                  <a:srgbClr val="00B050"/>
                </a:solidFill>
              </a:rPr>
              <a:t>CheckedListBox.CheckedIndexCollection</a:t>
            </a:r>
            <a:r>
              <a:rPr lang="en-US" sz="2800" dirty="0"/>
              <a:t> </a:t>
            </a:r>
            <a:r>
              <a:rPr lang="en-US" sz="2800" dirty="0" err="1"/>
              <a:t>indexCollection</a:t>
            </a:r>
            <a:r>
              <a:rPr lang="en-US" sz="2800" dirty="0"/>
              <a:t> = </a:t>
            </a:r>
            <a:r>
              <a:rPr lang="en-US" sz="2800" dirty="0" err="1"/>
              <a:t>chklbLeft.</a:t>
            </a:r>
            <a:r>
              <a:rPr lang="en-US" sz="2800" b="1" dirty="0" err="1">
                <a:solidFill>
                  <a:srgbClr val="00B050"/>
                </a:solidFill>
              </a:rPr>
              <a:t>CheckedIndices</a:t>
            </a:r>
            <a:r>
              <a:rPr lang="en-US" sz="2800" dirty="0"/>
              <a:t>;</a:t>
            </a:r>
          </a:p>
          <a:p>
            <a:r>
              <a:rPr lang="en-US" sz="2800" b="1" dirty="0" smtClean="0">
                <a:solidFill>
                  <a:srgbClr val="0070C0"/>
                </a:solidFill>
              </a:rPr>
              <a:t>string</a:t>
            </a:r>
            <a:r>
              <a:rPr lang="en-US" sz="2800" dirty="0" smtClean="0"/>
              <a:t> </a:t>
            </a:r>
            <a:r>
              <a:rPr lang="en-US" sz="2800" dirty="0" err="1"/>
              <a:t>strChecked</a:t>
            </a:r>
            <a:r>
              <a:rPr lang="en-US" sz="2800" dirty="0"/>
              <a:t> = "";</a:t>
            </a:r>
          </a:p>
          <a:p>
            <a:r>
              <a:rPr lang="en-US" sz="2800" b="1" dirty="0" err="1" smtClean="0">
                <a:solidFill>
                  <a:srgbClr val="0070C0"/>
                </a:solidFill>
              </a:rPr>
              <a:t>foreach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/>
              <a:t>(</a:t>
            </a:r>
            <a:r>
              <a:rPr lang="en-US" sz="2800" b="1" dirty="0" err="1">
                <a:solidFill>
                  <a:srgbClr val="0070C0"/>
                </a:solidFill>
              </a:rPr>
              <a:t>int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FF0000"/>
                </a:solidFill>
              </a:rPr>
              <a:t>i</a:t>
            </a:r>
            <a:r>
              <a:rPr lang="en-US" sz="2800" dirty="0"/>
              <a:t> </a:t>
            </a:r>
            <a:r>
              <a:rPr lang="en-US" sz="2800" b="1" dirty="0">
                <a:solidFill>
                  <a:srgbClr val="0070C0"/>
                </a:solidFill>
              </a:rPr>
              <a:t>in</a:t>
            </a:r>
            <a:r>
              <a:rPr lang="en-US" sz="2800" dirty="0"/>
              <a:t> </a:t>
            </a:r>
            <a:r>
              <a:rPr lang="en-US" sz="2800" dirty="0" err="1"/>
              <a:t>indexCollection</a:t>
            </a:r>
            <a:r>
              <a:rPr lang="en-US" sz="2800" dirty="0"/>
              <a:t>)</a:t>
            </a:r>
          </a:p>
          <a:p>
            <a:r>
              <a:rPr lang="en-US" sz="2800" dirty="0" smtClean="0"/>
              <a:t>{</a:t>
            </a:r>
            <a:endParaRPr lang="en-US" sz="2800" dirty="0"/>
          </a:p>
          <a:p>
            <a:r>
              <a:rPr lang="en-US" sz="2800" dirty="0" err="1" smtClean="0"/>
              <a:t>strChecked</a:t>
            </a:r>
            <a:r>
              <a:rPr lang="en-US" sz="2800" dirty="0" smtClean="0"/>
              <a:t> </a:t>
            </a:r>
            <a:r>
              <a:rPr lang="en-US" sz="2800" dirty="0"/>
              <a:t>+= </a:t>
            </a:r>
            <a:r>
              <a:rPr lang="en-US" sz="2800" b="1" dirty="0">
                <a:solidFill>
                  <a:srgbClr val="FF0000"/>
                </a:solidFill>
              </a:rPr>
              <a:t>i </a:t>
            </a:r>
            <a:r>
              <a:rPr lang="en-US" sz="2800" dirty="0"/>
              <a:t>+ ";";</a:t>
            </a:r>
          </a:p>
          <a:p>
            <a:r>
              <a:rPr lang="en-US" sz="2800" dirty="0" smtClean="0"/>
              <a:t>}</a:t>
            </a:r>
            <a:endParaRPr lang="en-US" sz="2800" dirty="0"/>
          </a:p>
          <a:p>
            <a:r>
              <a:rPr lang="en-US" sz="2800" b="1" dirty="0" err="1" smtClean="0">
                <a:solidFill>
                  <a:srgbClr val="00B050"/>
                </a:solidFill>
              </a:rPr>
              <a:t>MessageBox</a:t>
            </a:r>
            <a:r>
              <a:rPr lang="en-US" sz="2800" dirty="0" err="1" smtClean="0"/>
              <a:t>.Show</a:t>
            </a:r>
            <a:r>
              <a:rPr lang="en-US" sz="2800" dirty="0" smtClean="0"/>
              <a:t>(</a:t>
            </a:r>
            <a:r>
              <a:rPr lang="en-US" sz="2800" dirty="0" err="1" smtClean="0"/>
              <a:t>strChecked</a:t>
            </a:r>
            <a:r>
              <a:rPr lang="en-US" sz="2800" dirty="0" smtClean="0"/>
              <a:t>);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0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457200"/>
            <a:ext cx="8763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How to process Items </a:t>
            </a:r>
            <a:r>
              <a:rPr lang="en-US" sz="2800" b="1" dirty="0" smtClean="0">
                <a:solidFill>
                  <a:srgbClr val="FF0000"/>
                </a:solidFill>
                <a:latin typeface="Consolas"/>
              </a:rPr>
              <a:t>Checked</a:t>
            </a:r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???</a:t>
            </a:r>
          </a:p>
          <a:p>
            <a:r>
              <a:rPr lang="en-US" sz="2800" b="1" u="sng" dirty="0" smtClean="0">
                <a:solidFill>
                  <a:srgbClr val="FF0000"/>
                </a:solidFill>
                <a:latin typeface="Consolas"/>
              </a:rPr>
              <a:t>Case 2:</a:t>
            </a:r>
          </a:p>
          <a:p>
            <a:r>
              <a:rPr lang="en-US" sz="2800" b="1" dirty="0" err="1">
                <a:solidFill>
                  <a:srgbClr val="2B91AF"/>
                </a:solidFill>
                <a:latin typeface="Consolas"/>
              </a:rPr>
              <a:t>CheckedListBox</a:t>
            </a:r>
            <a:r>
              <a:rPr lang="en-US" sz="2800" b="1" dirty="0" err="1">
                <a:solidFill>
                  <a:prstClr val="black"/>
                </a:solidFill>
                <a:latin typeface="Consolas"/>
              </a:rPr>
              <a:t>.</a:t>
            </a:r>
            <a:r>
              <a:rPr lang="en-US" sz="2800" b="1" dirty="0" err="1">
                <a:solidFill>
                  <a:srgbClr val="2B91AF"/>
                </a:solidFill>
                <a:latin typeface="Consolas"/>
              </a:rPr>
              <a:t>CheckedItemCollection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items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chklbLeft.CheckedItems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b="1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28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strChecked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items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strChecked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+= s + </a:t>
            </a:r>
            <a:r>
              <a:rPr lang="en-US" sz="2800" dirty="0" smtClean="0">
                <a:solidFill>
                  <a:srgbClr val="A31515"/>
                </a:solidFill>
                <a:latin typeface="Consolas"/>
              </a:rPr>
              <a:t>";"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smtClean="0">
                <a:solidFill>
                  <a:prstClr val="black"/>
                </a:solidFill>
                <a:latin typeface="Consolas"/>
              </a:rPr>
              <a:t>}          </a:t>
            </a:r>
          </a:p>
          <a:p>
            <a:r>
              <a:rPr lang="en-US" sz="280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 smtClean="0">
                <a:solidFill>
                  <a:srgbClr val="2B91AF"/>
                </a:solidFill>
                <a:latin typeface="Consolas"/>
              </a:rPr>
              <a:t>MessageBox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.Show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strChecked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4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533400"/>
            <a:ext cx="8077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How to process Items </a:t>
            </a:r>
            <a:r>
              <a:rPr lang="en-US" sz="2800" b="1" dirty="0" smtClean="0">
                <a:solidFill>
                  <a:srgbClr val="FF0000"/>
                </a:solidFill>
                <a:latin typeface="Consolas"/>
              </a:rPr>
              <a:t>Checked</a:t>
            </a:r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???</a:t>
            </a:r>
          </a:p>
          <a:p>
            <a:r>
              <a:rPr lang="en-US" sz="2800" b="1" u="sng" dirty="0" smtClean="0">
                <a:solidFill>
                  <a:srgbClr val="FF0000"/>
                </a:solidFill>
                <a:latin typeface="Consolas"/>
              </a:rPr>
              <a:t>Case 3:</a:t>
            </a:r>
          </a:p>
          <a:p>
            <a:r>
              <a:rPr lang="en-US" sz="2800" b="1" dirty="0" smtClean="0">
                <a:solidFill>
                  <a:srgbClr val="0070C0"/>
                </a:solidFill>
                <a:latin typeface="Consolas"/>
              </a:rPr>
              <a:t>string</a:t>
            </a:r>
            <a:r>
              <a:rPr lang="en-US" sz="2800" dirty="0" smtClean="0">
                <a:solidFill>
                  <a:srgbClr val="0070C0"/>
                </a:solidFill>
                <a:latin typeface="Consolas"/>
              </a:rPr>
              <a:t> </a:t>
            </a:r>
            <a:r>
              <a:rPr lang="en-US" sz="2800" dirty="0" err="1" smtClean="0">
                <a:latin typeface="Consolas"/>
              </a:rPr>
              <a:t>strChecked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latin typeface="Consolas"/>
              </a:rPr>
              <a:t>= 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nn-NO" sz="2800" dirty="0" smtClean="0">
                <a:solidFill>
                  <a:srgbClr val="0000FF"/>
                </a:solidFill>
                <a:latin typeface="Consolas"/>
              </a:rPr>
              <a:t>for</a:t>
            </a:r>
            <a:r>
              <a:rPr lang="nn-NO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nn-NO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nn-NO" sz="28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nn-NO" sz="2800" dirty="0">
                <a:solidFill>
                  <a:prstClr val="black"/>
                </a:solidFill>
                <a:latin typeface="Consolas"/>
              </a:rPr>
              <a:t> i = 0; i &lt; chklbLeft.Items.Count; i</a:t>
            </a:r>
            <a:r>
              <a:rPr lang="nn-NO" sz="2800" dirty="0" smtClean="0">
                <a:solidFill>
                  <a:prstClr val="black"/>
                </a:solidFill>
                <a:latin typeface="Consolas"/>
              </a:rPr>
              <a:t>++)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  if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chklbLeft.</a:t>
            </a:r>
            <a:r>
              <a:rPr lang="en-US" sz="2800" b="1" dirty="0" err="1">
                <a:solidFill>
                  <a:srgbClr val="FF0000"/>
                </a:solidFill>
                <a:latin typeface="Consolas"/>
              </a:rPr>
              <a:t>GetItemChecked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(i))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 { 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008000"/>
                </a:solidFill>
                <a:latin typeface="Consolas"/>
              </a:rPr>
              <a:t>    //</a:t>
            </a:r>
            <a:r>
              <a:rPr lang="en-US" sz="2800" dirty="0">
                <a:solidFill>
                  <a:srgbClr val="008000"/>
                </a:solidFill>
                <a:latin typeface="Consolas"/>
              </a:rPr>
              <a:t>Process Item checked here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 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5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424220"/>
            <a:ext cx="86106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Consolas"/>
              </a:rPr>
              <a:t>Go back </a:t>
            </a:r>
            <a:r>
              <a:rPr lang="en-US" sz="2800" b="1" dirty="0" err="1" smtClean="0">
                <a:latin typeface="Consolas"/>
              </a:rPr>
              <a:t>ChecklistBox</a:t>
            </a:r>
            <a:r>
              <a:rPr lang="en-US" sz="2800" b="1" dirty="0" smtClean="0">
                <a:latin typeface="Consolas"/>
              </a:rPr>
              <a:t> Example: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btnAdd_Click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i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chklbLeft.CheckedIndices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{                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chklbRight.Items.Add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chklbLeft.Items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[i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]);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chklbRight.Items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chklbLeft.Items.Remove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(s);}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1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533400"/>
            <a:ext cx="8077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btnAddAll_Click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          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chklbRight.Items.AddRange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		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chklbLeft.Items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);         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chklbLeft.Items.Clear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339" y="457200"/>
            <a:ext cx="8229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btnRemove_Click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chklbRight.CheckedItems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chklbLeft.Items.Add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foreach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string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s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in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chklbLeft.Items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	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chklbRight.Items.Remove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533400"/>
            <a:ext cx="8305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btnRemoveAll_Click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chklbLeft.Items.AddRange</a:t>
            </a:r>
            <a:endParaRPr lang="en-US" sz="2800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	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	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chklbRight.Items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            </a:t>
            </a:r>
          </a:p>
          <a:p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chklbRight.Items.Clear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63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4746EA-B338-44F3-991D-0A02E058C5CE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Bài tập áp dụng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5165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391399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1371600" y="533400"/>
            <a:ext cx="5867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Menu (2 ways to use)</a:t>
            </a:r>
            <a:endParaRPr lang="en-US" i="1" dirty="0"/>
          </a:p>
        </p:txBody>
      </p:sp>
      <p:pic>
        <p:nvPicPr>
          <p:cNvPr id="7" name="Picture 6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388" y="1364397"/>
            <a:ext cx="284221" cy="4529730"/>
          </a:xfrm>
          <a:prstGeom prst="rect">
            <a:avLst/>
          </a:prstGeom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" y="1730991"/>
            <a:ext cx="323327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198920" y="1767385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err="1" smtClean="0"/>
              <a:t>MainMenu</a:t>
            </a:r>
            <a:endParaRPr lang="en-US" i="1" dirty="0"/>
          </a:p>
        </p:txBody>
      </p:sp>
      <p:pic>
        <p:nvPicPr>
          <p:cNvPr id="10" name="Picture 9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559" y="1654791"/>
            <a:ext cx="346404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4232159" y="1730991"/>
            <a:ext cx="2895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err="1" smtClean="0"/>
              <a:t>MenuStrip</a:t>
            </a:r>
            <a:endParaRPr lang="en-US" i="1" dirty="0"/>
          </a:p>
        </p:txBody>
      </p:sp>
      <p:pic>
        <p:nvPicPr>
          <p:cNvPr id="12" name="Picture 11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0" y="3026391"/>
            <a:ext cx="3233272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40"/>
          <p:cNvSpPr txBox="1">
            <a:spLocks noChangeArrowheads="1"/>
          </p:cNvSpPr>
          <p:nvPr/>
        </p:nvSpPr>
        <p:spPr bwMode="auto">
          <a:xfrm>
            <a:off x="243385" y="3102591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err="1" smtClean="0"/>
              <a:t>MenuItem</a:t>
            </a:r>
            <a:endParaRPr lang="en-US" dirty="0"/>
          </a:p>
        </p:txBody>
      </p:sp>
      <p:pic>
        <p:nvPicPr>
          <p:cNvPr id="14" name="Picture 13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026391"/>
            <a:ext cx="5181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3962400" y="3102591"/>
            <a:ext cx="5105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err="1" smtClean="0"/>
              <a:t>ToolStripMenuItem</a:t>
            </a:r>
            <a:endParaRPr lang="en-US" i="1" dirty="0"/>
          </a:p>
        </p:txBody>
      </p:sp>
      <p:pic>
        <p:nvPicPr>
          <p:cNvPr id="16" name="Picture 15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8" y="4169391"/>
            <a:ext cx="3233272" cy="141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Box 40"/>
          <p:cNvSpPr txBox="1">
            <a:spLocks noChangeArrowheads="1"/>
          </p:cNvSpPr>
          <p:nvPr/>
        </p:nvSpPr>
        <p:spPr bwMode="auto">
          <a:xfrm>
            <a:off x="243383" y="4093191"/>
            <a:ext cx="3124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Menu Property</a:t>
            </a:r>
            <a:endParaRPr lang="en-US" dirty="0"/>
          </a:p>
        </p:txBody>
      </p:sp>
      <p:pic>
        <p:nvPicPr>
          <p:cNvPr id="18" name="Picture 17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687" y="4169391"/>
            <a:ext cx="4639913" cy="1419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4048022" y="4093191"/>
            <a:ext cx="448637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err="1"/>
              <a:t>MainMenuStrip</a:t>
            </a:r>
            <a:endParaRPr lang="en-US" dirty="0"/>
          </a:p>
          <a:p>
            <a:r>
              <a:rPr lang="en-US" dirty="0" smtClean="0"/>
              <a:t> Property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4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33400"/>
            <a:ext cx="7848600" cy="5317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895600" y="1981201"/>
            <a:ext cx="28956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ent Arrow 1"/>
          <p:cNvSpPr/>
          <p:nvPr/>
        </p:nvSpPr>
        <p:spPr>
          <a:xfrm>
            <a:off x="5040573" y="1215789"/>
            <a:ext cx="914400" cy="762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05000" y="5029201"/>
            <a:ext cx="3886200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4800" y="2895601"/>
            <a:ext cx="3048000" cy="107721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2. Enter name</a:t>
            </a:r>
          </a:p>
          <a:p>
            <a:pPr algn="ctr"/>
            <a:r>
              <a:rPr lang="en-US" sz="3200" b="1" dirty="0" err="1" smtClean="0">
                <a:solidFill>
                  <a:srgbClr val="FF0000"/>
                </a:solidFill>
              </a:rPr>
              <a:t>frmLogin.cs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" name="Down Arrow 3"/>
          <p:cNvSpPr/>
          <p:nvPr/>
        </p:nvSpPr>
        <p:spPr>
          <a:xfrm rot="8842195">
            <a:off x="1951018" y="3946917"/>
            <a:ext cx="263268" cy="1095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629400" y="5410201"/>
            <a:ext cx="914400" cy="318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 rot="10800000" flipH="1">
            <a:off x="7124131" y="4822687"/>
            <a:ext cx="145860" cy="552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43600" y="533401"/>
            <a:ext cx="2971800" cy="23622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>
              <a:solidFill>
                <a:srgbClr val="FF0000"/>
              </a:solidFill>
            </a:endParaRPr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1.Choose</a:t>
            </a:r>
            <a:r>
              <a:rPr lang="en-US" sz="3200" dirty="0" smtClean="0">
                <a:solidFill>
                  <a:schemeClr val="tx1"/>
                </a:solidFill>
              </a:rPr>
              <a:t> Windows Form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38" t="27107" r="53050" b="64738"/>
          <a:stretch/>
        </p:blipFill>
        <p:spPr bwMode="auto">
          <a:xfrm>
            <a:off x="6172200" y="572240"/>
            <a:ext cx="2514600" cy="114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5943600" y="3352801"/>
            <a:ext cx="2971800" cy="146988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3.Click</a:t>
            </a:r>
            <a:r>
              <a:rPr lang="en-US" sz="3200" dirty="0" smtClean="0">
                <a:solidFill>
                  <a:schemeClr val="tx1"/>
                </a:solidFill>
              </a:rPr>
              <a:t> “Add” button to create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9" t="24609" r="29722" b="33594"/>
          <a:stretch/>
        </p:blipFill>
        <p:spPr bwMode="auto">
          <a:xfrm>
            <a:off x="76200" y="1361625"/>
            <a:ext cx="4254950" cy="425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8" t="34468" r="19896" b="22994"/>
          <a:stretch/>
        </p:blipFill>
        <p:spPr bwMode="auto">
          <a:xfrm>
            <a:off x="4876800" y="1301793"/>
            <a:ext cx="4201236" cy="4314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40"/>
          <p:cNvSpPr txBox="1">
            <a:spLocks noChangeArrowheads="1"/>
          </p:cNvSpPr>
          <p:nvPr/>
        </p:nvSpPr>
        <p:spPr bwMode="auto">
          <a:xfrm>
            <a:off x="142164" y="381000"/>
            <a:ext cx="900183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pPr algn="just"/>
            <a:r>
              <a:rPr lang="en-US" dirty="0" smtClean="0"/>
              <a:t>Coding to create Menu at Runtime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974" y="0"/>
            <a:ext cx="87226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>
                <a:solidFill>
                  <a:srgbClr val="2B91AF"/>
                </a:solidFill>
                <a:latin typeface="Consolas"/>
              </a:rPr>
              <a:t>MainMenu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mainMenuBar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>
                <a:solidFill>
                  <a:srgbClr val="2B91AF"/>
                </a:solidFill>
                <a:latin typeface="Consolas"/>
              </a:rPr>
              <a:t>MenuItem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menuFile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menuEdit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menuFileOpen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menuFileExit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menuEditCut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menuEditCopy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menuEditPaste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934" y="1786145"/>
            <a:ext cx="848606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>
                <a:solidFill>
                  <a:prstClr val="black"/>
                </a:solidFill>
                <a:latin typeface="Consolas"/>
              </a:rPr>
              <a:t>createMenu</a:t>
            </a:r>
            <a:r>
              <a:rPr lang="en-US" sz="2800" b="1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en-US" sz="2800" b="1" dirty="0" smtClean="0">
                <a:solidFill>
                  <a:prstClr val="black"/>
                </a:solidFill>
                <a:latin typeface="Consolas"/>
              </a:rPr>
              <a:t>{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mainMenuBar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MainMenu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.Menu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mainMenuBar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=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MenuItem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"File"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menuFileNew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MenuItem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"New"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menuFileOpen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MenuItem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"Open"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menuFileExit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MenuItem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"Exit"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menuFile.MenuItems.Add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menuFile.MenuItems.Add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menuFileOpen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);            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2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9959"/>
            <a:ext cx="9372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>
                <a:solidFill>
                  <a:prstClr val="black"/>
                </a:solidFill>
                <a:latin typeface="Consolas"/>
              </a:rPr>
              <a:t>createMenu</a:t>
            </a:r>
            <a:r>
              <a:rPr lang="en-US" sz="2800" b="1" dirty="0" smtClean="0">
                <a:solidFill>
                  <a:prstClr val="black"/>
                </a:solidFill>
                <a:latin typeface="Consolas"/>
              </a:rPr>
              <a:t>()</a:t>
            </a:r>
            <a:r>
              <a:rPr lang="en-US" sz="2800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en-US" sz="2800" b="1" dirty="0" smtClean="0">
                <a:solidFill>
                  <a:prstClr val="black"/>
                </a:solidFill>
                <a:latin typeface="Consolas"/>
              </a:rPr>
              <a:t>……</a:t>
            </a:r>
            <a:endParaRPr lang="en-US" sz="2800" b="1" dirty="0">
              <a:solidFill>
                <a:prstClr val="black"/>
              </a:solidFill>
              <a:latin typeface="Consolas"/>
            </a:endParaRPr>
          </a:p>
          <a:p>
            <a:pPr lvl="0"/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menuFile.MenuItems.Add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"-"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pPr lvl="0"/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menuFile.MenuItems.Add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menuFileExit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pPr lvl="0"/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mainMenuBar.MenuItems.Add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menuFile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pPr lvl="0"/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menuEdit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MenuItem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"Edit"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pPr lvl="0"/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menuEditCut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MenuItem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"Cut"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pPr lvl="0"/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menuEditCopy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MenuItem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"Copy"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pPr lvl="0"/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menuEditPaste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MenuItem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/>
              </a:rPr>
              <a:t>"Paste"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pPr lvl="0"/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menuEdit.MenuItems.AddRange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MenuItem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[] { 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menuEditCut,menuEditCopy,menuEditPaste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});</a:t>
            </a:r>
          </a:p>
          <a:p>
            <a:pPr lvl="0"/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mainMenuBar.MenuItems.Add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menuEdit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pPr lvl="0"/>
            <a:r>
              <a:rPr lang="en-US" sz="2800" dirty="0" err="1" smtClean="0">
                <a:solidFill>
                  <a:srgbClr val="FF0000"/>
                </a:solidFill>
                <a:latin typeface="Consolas"/>
              </a:rPr>
              <a:t>attachEvents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();</a:t>
            </a:r>
            <a:r>
              <a:rPr lang="en-US" sz="2800" b="1" dirty="0" smtClean="0">
                <a:solidFill>
                  <a:srgbClr val="FF0000"/>
                </a:solidFill>
                <a:latin typeface="Consolas"/>
              </a:rPr>
              <a:t>}</a:t>
            </a:r>
            <a:endParaRPr lang="en-US" sz="2800" b="1" dirty="0">
              <a:solidFill>
                <a:srgbClr val="FF0000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838200"/>
            <a:ext cx="8305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private void </a:t>
            </a:r>
            <a:r>
              <a:rPr lang="en-US" sz="2800" b="1" dirty="0" err="1">
                <a:solidFill>
                  <a:srgbClr val="FF0000"/>
                </a:solidFill>
              </a:rPr>
              <a:t>attachEvents</a:t>
            </a:r>
            <a:r>
              <a:rPr lang="en-US" sz="2800" b="1" dirty="0"/>
              <a:t>()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{</a:t>
            </a:r>
            <a:endParaRPr lang="en-US" sz="2800" dirty="0"/>
          </a:p>
          <a:p>
            <a:r>
              <a:rPr lang="en-US" sz="2800" dirty="0" err="1" smtClean="0"/>
              <a:t>menuFileNew.Click</a:t>
            </a:r>
            <a:r>
              <a:rPr lang="en-US" sz="2800" dirty="0" smtClean="0"/>
              <a:t>    +=  </a:t>
            </a:r>
            <a:r>
              <a:rPr lang="en-US" sz="2800" dirty="0" err="1" smtClean="0"/>
              <a:t>process_MenuClick</a:t>
            </a:r>
            <a:r>
              <a:rPr lang="en-US" sz="2800" dirty="0"/>
              <a:t>;</a:t>
            </a:r>
          </a:p>
          <a:p>
            <a:r>
              <a:rPr lang="en-US" sz="2800" dirty="0" err="1" smtClean="0"/>
              <a:t>menuFileOpen.Click</a:t>
            </a:r>
            <a:r>
              <a:rPr lang="en-US" sz="2800" dirty="0" smtClean="0"/>
              <a:t>  +=  </a:t>
            </a:r>
            <a:r>
              <a:rPr lang="en-US" sz="2800" dirty="0" err="1" smtClean="0"/>
              <a:t>process_MenuClick</a:t>
            </a:r>
            <a:r>
              <a:rPr lang="en-US" sz="2800" dirty="0"/>
              <a:t>;</a:t>
            </a:r>
          </a:p>
          <a:p>
            <a:r>
              <a:rPr lang="en-US" sz="2800" dirty="0" err="1" smtClean="0"/>
              <a:t>menuFileExit.Click</a:t>
            </a:r>
            <a:r>
              <a:rPr lang="en-US" sz="2800" dirty="0" smtClean="0"/>
              <a:t>     +=  </a:t>
            </a:r>
            <a:r>
              <a:rPr lang="en-US" sz="2800" dirty="0" err="1" smtClean="0"/>
              <a:t>process_MenuClick</a:t>
            </a:r>
            <a:r>
              <a:rPr lang="en-US" sz="2800" dirty="0"/>
              <a:t>;</a:t>
            </a:r>
          </a:p>
          <a:p>
            <a:r>
              <a:rPr lang="en-US" sz="2800" dirty="0" err="1" smtClean="0"/>
              <a:t>menuEditCut.Click</a:t>
            </a:r>
            <a:r>
              <a:rPr lang="en-US" sz="2800" dirty="0" smtClean="0"/>
              <a:t>     +=  </a:t>
            </a:r>
            <a:r>
              <a:rPr lang="en-US" sz="2800" dirty="0" err="1" smtClean="0"/>
              <a:t>process_MenuClick</a:t>
            </a:r>
            <a:r>
              <a:rPr lang="en-US" sz="2800" dirty="0"/>
              <a:t>;</a:t>
            </a:r>
          </a:p>
          <a:p>
            <a:r>
              <a:rPr lang="en-US" sz="2800" dirty="0" err="1" smtClean="0"/>
              <a:t>menuEditCopy.Click</a:t>
            </a:r>
            <a:r>
              <a:rPr lang="en-US" sz="2800" dirty="0" smtClean="0"/>
              <a:t>   +=  </a:t>
            </a:r>
            <a:r>
              <a:rPr lang="en-US" sz="2800" dirty="0" err="1" smtClean="0"/>
              <a:t>process_MenuClick</a:t>
            </a:r>
            <a:r>
              <a:rPr lang="en-US" sz="2800" dirty="0"/>
              <a:t>;</a:t>
            </a:r>
          </a:p>
          <a:p>
            <a:r>
              <a:rPr lang="en-US" sz="2800" dirty="0" err="1" smtClean="0"/>
              <a:t>menuEditPaste.Click</a:t>
            </a:r>
            <a:r>
              <a:rPr lang="en-US" sz="2800" dirty="0" smtClean="0"/>
              <a:t>  +=  </a:t>
            </a:r>
            <a:r>
              <a:rPr lang="en-US" sz="2800" dirty="0" err="1" smtClean="0"/>
              <a:t>process_MenuClick</a:t>
            </a:r>
            <a:r>
              <a:rPr lang="en-US" sz="2800" dirty="0"/>
              <a:t>;</a:t>
            </a:r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152400"/>
            <a:ext cx="80772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  <a:latin typeface="Consolas"/>
              </a:rPr>
              <a:t>process_MenuClick</a:t>
            </a:r>
            <a:endParaRPr lang="en-US" sz="2800" b="1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 if</a:t>
            </a:r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sender.Equals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 err="1">
                <a:solidFill>
                  <a:prstClr val="black"/>
                </a:solidFill>
                <a:latin typeface="Consolas"/>
              </a:rPr>
              <a:t>menuFileExit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))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{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srgbClr val="2B91AF"/>
                </a:solidFill>
                <a:latin typeface="Consolas"/>
              </a:rPr>
              <a:t>  </a:t>
            </a:r>
            <a:r>
              <a:rPr lang="en-US" sz="2800" dirty="0" err="1" smtClean="0">
                <a:solidFill>
                  <a:srgbClr val="2B91AF"/>
                </a:solidFill>
                <a:latin typeface="Consolas"/>
              </a:rPr>
              <a:t>Application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.Exit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}</a:t>
            </a:r>
          </a:p>
          <a:p>
            <a:endParaRPr lang="en-US" sz="2800" dirty="0">
              <a:solidFill>
                <a:prstClr val="black"/>
              </a:solidFill>
              <a:latin typeface="Consolas"/>
            </a:endParaRPr>
          </a:p>
          <a:p>
            <a:r>
              <a:rPr lang="en-US" sz="2800" b="1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28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2800" b="1" dirty="0" err="1" smtClean="0">
                <a:solidFill>
                  <a:prstClr val="black"/>
                </a:solidFill>
                <a:latin typeface="Consolas"/>
              </a:rPr>
              <a:t>frmMenuBasic_Load</a:t>
            </a:r>
            <a:endParaRPr lang="en-US" sz="2800" b="1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28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{</a:t>
            </a:r>
            <a:r>
              <a:rPr lang="en-US" sz="2800" dirty="0" err="1" smtClean="0">
                <a:solidFill>
                  <a:prstClr val="black"/>
                </a:solidFill>
                <a:latin typeface="Consolas"/>
              </a:rPr>
              <a:t>createMenu</a:t>
            </a:r>
            <a:r>
              <a:rPr lang="en-US" sz="28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Consolas"/>
              </a:rPr>
              <a:t> }</a:t>
            </a:r>
            <a:endParaRPr lang="en-US" sz="28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93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91" t="56457" r="545" b="8536"/>
          <a:stretch/>
        </p:blipFill>
        <p:spPr bwMode="auto">
          <a:xfrm>
            <a:off x="5562600" y="304800"/>
            <a:ext cx="3233453" cy="3446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2" r="73667" b="34189"/>
          <a:stretch/>
        </p:blipFill>
        <p:spPr bwMode="auto">
          <a:xfrm>
            <a:off x="228601" y="1216180"/>
            <a:ext cx="4548116" cy="5184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9603"/>
            <a:ext cx="3922594" cy="90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658939" y="268069"/>
            <a:ext cx="353206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i="1" dirty="0" smtClean="0"/>
              <a:t>Designer</a:t>
            </a:r>
            <a:endParaRPr lang="en-US" i="1" dirty="0"/>
          </a:p>
        </p:txBody>
      </p:sp>
      <p:sp>
        <p:nvSpPr>
          <p:cNvPr id="2" name="Rectangle 1"/>
          <p:cNvSpPr/>
          <p:nvPr/>
        </p:nvSpPr>
        <p:spPr>
          <a:xfrm>
            <a:off x="304800" y="5410200"/>
            <a:ext cx="19050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71799" y="5447730"/>
            <a:ext cx="1600201" cy="5720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62600" y="1619251"/>
            <a:ext cx="3312994" cy="4088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09800" y="5569966"/>
            <a:ext cx="685800" cy="14503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962400" y="2133600"/>
            <a:ext cx="1524000" cy="331413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40"/>
          <p:cNvSpPr txBox="1">
            <a:spLocks noChangeArrowheads="1"/>
          </p:cNvSpPr>
          <p:nvPr/>
        </p:nvSpPr>
        <p:spPr bwMode="auto">
          <a:xfrm>
            <a:off x="5029200" y="4648200"/>
            <a:ext cx="4038600" cy="1200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i="1" dirty="0" smtClean="0"/>
              <a:t>Click on button to add </a:t>
            </a:r>
            <a:r>
              <a:rPr lang="en-US" i="1" dirty="0" err="1" smtClean="0"/>
              <a:t>MenuItem</a:t>
            </a:r>
            <a:endParaRPr lang="en-US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543800" y="1939608"/>
            <a:ext cx="889379" cy="2784792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9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52400"/>
            <a:ext cx="8712269" cy="6599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00600" y="2133600"/>
            <a:ext cx="38862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4419600"/>
            <a:ext cx="38862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00600" y="5257800"/>
            <a:ext cx="38862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971800" y="838200"/>
            <a:ext cx="1295400" cy="838200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52600" y="152400"/>
            <a:ext cx="6705600" cy="6858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rgbClr val="FF0000"/>
                </a:solidFill>
              </a:rPr>
              <a:t>Click Add button to add new </a:t>
            </a:r>
            <a:r>
              <a:rPr lang="en-US" sz="3200" dirty="0" err="1" smtClean="0">
                <a:solidFill>
                  <a:srgbClr val="FF0000"/>
                </a:solidFill>
              </a:rPr>
              <a:t>MenuItem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5800" y="2766515"/>
            <a:ext cx="3352800" cy="685800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rgbClr val="FF0000"/>
                </a:solidFill>
              </a:rPr>
              <a:t>Text to Display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5" idx="3"/>
          </p:cNvCxnSpPr>
          <p:nvPr/>
        </p:nvCxnSpPr>
        <p:spPr>
          <a:xfrm flipV="1">
            <a:off x="4038600" y="2590800"/>
            <a:ext cx="609600" cy="51861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85800" y="3729818"/>
            <a:ext cx="3352800" cy="918381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rgbClr val="FF0000"/>
                </a:solidFill>
              </a:rPr>
              <a:t>Click here to add Sub </a:t>
            </a:r>
            <a:r>
              <a:rPr lang="en-US" sz="3200" dirty="0" err="1" smtClean="0">
                <a:solidFill>
                  <a:srgbClr val="FF0000"/>
                </a:solidFill>
              </a:rPr>
              <a:t>MenuItem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4038600" y="4189009"/>
            <a:ext cx="609600" cy="45919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10960" y="4914900"/>
            <a:ext cx="3352800" cy="685800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 smtClean="0">
                <a:solidFill>
                  <a:srgbClr val="FF0000"/>
                </a:solidFill>
              </a:rPr>
              <a:t>MenuItem’s</a:t>
            </a:r>
            <a:r>
              <a:rPr lang="en-US" sz="3200" dirty="0" smtClean="0">
                <a:solidFill>
                  <a:srgbClr val="FF0000"/>
                </a:solidFill>
              </a:rPr>
              <a:t> Name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962400" y="5149187"/>
            <a:ext cx="685800" cy="33721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3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160361"/>
            <a:ext cx="8961443" cy="6621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29200" y="1219200"/>
            <a:ext cx="38862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29200" y="2895600"/>
            <a:ext cx="38862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029200" y="4876800"/>
            <a:ext cx="38862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09866" y="5638800"/>
            <a:ext cx="3886200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90800" y="1676400"/>
            <a:ext cx="2286000" cy="685800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rgbClr val="FF0000"/>
                </a:solidFill>
              </a:rPr>
              <a:t>Image Icon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9" idx="3"/>
          </p:cNvCxnSpPr>
          <p:nvPr/>
        </p:nvCxnSpPr>
        <p:spPr>
          <a:xfrm flipV="1">
            <a:off x="4876800" y="1500686"/>
            <a:ext cx="609600" cy="51861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5800" y="3033215"/>
            <a:ext cx="3352800" cy="685800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rgbClr val="FF0000"/>
                </a:solidFill>
              </a:rPr>
              <a:t>Text to Display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4038600" y="3276600"/>
            <a:ext cx="838200" cy="9951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85800" y="3996518"/>
            <a:ext cx="3352800" cy="918381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rgbClr val="FF0000"/>
                </a:solidFill>
              </a:rPr>
              <a:t>Click here to add Sub </a:t>
            </a:r>
            <a:r>
              <a:rPr lang="en-US" sz="3200" dirty="0" err="1" smtClean="0">
                <a:solidFill>
                  <a:srgbClr val="FF0000"/>
                </a:solidFill>
              </a:rPr>
              <a:t>MenuItem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4038600" y="4455709"/>
            <a:ext cx="838200" cy="64969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10960" y="5181600"/>
            <a:ext cx="3352800" cy="685800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 smtClean="0">
                <a:solidFill>
                  <a:srgbClr val="FF0000"/>
                </a:solidFill>
              </a:rPr>
              <a:t>MenuItem’s</a:t>
            </a:r>
            <a:r>
              <a:rPr lang="en-US" sz="3200" dirty="0" smtClean="0">
                <a:solidFill>
                  <a:srgbClr val="FF0000"/>
                </a:solidFill>
              </a:rPr>
              <a:t> Name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962400" y="5415887"/>
            <a:ext cx="914400" cy="45151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2" t="17578" r="42020" b="39366"/>
          <a:stretch/>
        </p:blipFill>
        <p:spPr bwMode="auto">
          <a:xfrm>
            <a:off x="3724050" y="685800"/>
            <a:ext cx="541995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8" y="2590800"/>
            <a:ext cx="3464041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425622" y="2667000"/>
            <a:ext cx="29271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err="1" smtClean="0"/>
              <a:t>MenuStrip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2" t="17774" r="57613" b="41113"/>
          <a:stretch/>
        </p:blipFill>
        <p:spPr bwMode="auto">
          <a:xfrm>
            <a:off x="381000" y="134203"/>
            <a:ext cx="8382000" cy="664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4000" y="3680346"/>
            <a:ext cx="6248400" cy="1882254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rgbClr val="FF0000"/>
                </a:solidFill>
              </a:rPr>
              <a:t>We could add </a:t>
            </a:r>
            <a:r>
              <a:rPr lang="en-US" sz="3600" dirty="0" err="1" smtClean="0">
                <a:solidFill>
                  <a:srgbClr val="FF0000"/>
                </a:solidFill>
              </a:rPr>
              <a:t>MenuItem</a:t>
            </a:r>
            <a:r>
              <a:rPr lang="en-US" sz="3600" dirty="0" smtClean="0">
                <a:solidFill>
                  <a:srgbClr val="FF0000"/>
                </a:solidFill>
              </a:rPr>
              <a:t> direct on the Windows Form. Enter Name in the “Type Here”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5" t="16090" r="1271" b="7244"/>
          <a:stretch/>
        </p:blipFill>
        <p:spPr bwMode="auto">
          <a:xfrm>
            <a:off x="685800" y="457200"/>
            <a:ext cx="7974843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1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7" t="38672" b="17116"/>
          <a:stretch/>
        </p:blipFill>
        <p:spPr bwMode="auto">
          <a:xfrm>
            <a:off x="3048000" y="95396"/>
            <a:ext cx="5715000" cy="6610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81000" y="2286000"/>
            <a:ext cx="2514600" cy="1882254"/>
          </a:xfrm>
          <a:prstGeom prst="rect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rgbClr val="FF0000"/>
                </a:solidFill>
              </a:rPr>
              <a:t>Add Event for each </a:t>
            </a:r>
            <a:r>
              <a:rPr lang="en-US" sz="3600" dirty="0" err="1" smtClean="0">
                <a:solidFill>
                  <a:srgbClr val="FF0000"/>
                </a:solidFill>
              </a:rPr>
              <a:t>MenuItem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6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4" t="16931" r="60407" b="26726"/>
          <a:stretch/>
        </p:blipFill>
        <p:spPr bwMode="auto">
          <a:xfrm>
            <a:off x="4423582" y="609600"/>
            <a:ext cx="4491818" cy="531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83" y="609600"/>
            <a:ext cx="2913228" cy="8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537382" y="669211"/>
            <a:ext cx="2514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i="1" dirty="0" smtClean="0"/>
              <a:t>Image List</a:t>
            </a:r>
            <a:endParaRPr lang="en-US" i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5" r="86205" b="52660"/>
          <a:stretch/>
        </p:blipFill>
        <p:spPr bwMode="auto">
          <a:xfrm>
            <a:off x="384981" y="1428597"/>
            <a:ext cx="2948420" cy="421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182" y="4800600"/>
            <a:ext cx="3657600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rot="20976088">
            <a:off x="1986774" y="3457860"/>
            <a:ext cx="3033216" cy="1982337"/>
          </a:xfrm>
          <a:custGeom>
            <a:avLst/>
            <a:gdLst>
              <a:gd name="connsiteX0" fmla="*/ 0 w 2866031"/>
              <a:gd name="connsiteY0" fmla="*/ 1187355 h 1637731"/>
              <a:gd name="connsiteX1" fmla="*/ 27296 w 2866031"/>
              <a:gd name="connsiteY1" fmla="*/ 1064525 h 1637731"/>
              <a:gd name="connsiteX2" fmla="*/ 191069 w 2866031"/>
              <a:gd name="connsiteY2" fmla="*/ 791570 h 1637731"/>
              <a:gd name="connsiteX3" fmla="*/ 354842 w 2866031"/>
              <a:gd name="connsiteY3" fmla="*/ 491319 h 1637731"/>
              <a:gd name="connsiteX4" fmla="*/ 491319 w 2866031"/>
              <a:gd name="connsiteY4" fmla="*/ 313898 h 1637731"/>
              <a:gd name="connsiteX5" fmla="*/ 559558 w 2866031"/>
              <a:gd name="connsiteY5" fmla="*/ 245659 h 1637731"/>
              <a:gd name="connsiteX6" fmla="*/ 586854 w 2866031"/>
              <a:gd name="connsiteY6" fmla="*/ 191068 h 1637731"/>
              <a:gd name="connsiteX7" fmla="*/ 641445 w 2866031"/>
              <a:gd name="connsiteY7" fmla="*/ 150125 h 1637731"/>
              <a:gd name="connsiteX8" fmla="*/ 682388 w 2866031"/>
              <a:gd name="connsiteY8" fmla="*/ 122830 h 1637731"/>
              <a:gd name="connsiteX9" fmla="*/ 791570 w 2866031"/>
              <a:gd name="connsiteY9" fmla="*/ 40943 h 1637731"/>
              <a:gd name="connsiteX10" fmla="*/ 941696 w 2866031"/>
              <a:gd name="connsiteY10" fmla="*/ 0 h 1637731"/>
              <a:gd name="connsiteX11" fmla="*/ 1364776 w 2866031"/>
              <a:gd name="connsiteY11" fmla="*/ 13647 h 1637731"/>
              <a:gd name="connsiteX12" fmla="*/ 1501254 w 2866031"/>
              <a:gd name="connsiteY12" fmla="*/ 27295 h 1637731"/>
              <a:gd name="connsiteX13" fmla="*/ 1637731 w 2866031"/>
              <a:gd name="connsiteY13" fmla="*/ 81886 h 1637731"/>
              <a:gd name="connsiteX14" fmla="*/ 1856096 w 2866031"/>
              <a:gd name="connsiteY14" fmla="*/ 163773 h 1637731"/>
              <a:gd name="connsiteX15" fmla="*/ 1965278 w 2866031"/>
              <a:gd name="connsiteY15" fmla="*/ 204716 h 1637731"/>
              <a:gd name="connsiteX16" fmla="*/ 2019869 w 2866031"/>
              <a:gd name="connsiteY16" fmla="*/ 245659 h 1637731"/>
              <a:gd name="connsiteX17" fmla="*/ 2088108 w 2866031"/>
              <a:gd name="connsiteY17" fmla="*/ 272955 h 1637731"/>
              <a:gd name="connsiteX18" fmla="*/ 2129051 w 2866031"/>
              <a:gd name="connsiteY18" fmla="*/ 313898 h 1637731"/>
              <a:gd name="connsiteX19" fmla="*/ 2169994 w 2866031"/>
              <a:gd name="connsiteY19" fmla="*/ 327546 h 1637731"/>
              <a:gd name="connsiteX20" fmla="*/ 2279176 w 2866031"/>
              <a:gd name="connsiteY20" fmla="*/ 395785 h 1637731"/>
              <a:gd name="connsiteX21" fmla="*/ 2279176 w 2866031"/>
              <a:gd name="connsiteY21" fmla="*/ 395785 h 1637731"/>
              <a:gd name="connsiteX22" fmla="*/ 2320119 w 2866031"/>
              <a:gd name="connsiteY22" fmla="*/ 436728 h 1637731"/>
              <a:gd name="connsiteX23" fmla="*/ 2415654 w 2866031"/>
              <a:gd name="connsiteY23" fmla="*/ 504967 h 1637731"/>
              <a:gd name="connsiteX24" fmla="*/ 2429302 w 2866031"/>
              <a:gd name="connsiteY24" fmla="*/ 545910 h 1637731"/>
              <a:gd name="connsiteX25" fmla="*/ 2497540 w 2866031"/>
              <a:gd name="connsiteY25" fmla="*/ 600501 h 1637731"/>
              <a:gd name="connsiteX26" fmla="*/ 2538484 w 2866031"/>
              <a:gd name="connsiteY26" fmla="*/ 641444 h 1637731"/>
              <a:gd name="connsiteX27" fmla="*/ 2565779 w 2866031"/>
              <a:gd name="connsiteY27" fmla="*/ 696036 h 1637731"/>
              <a:gd name="connsiteX28" fmla="*/ 2606722 w 2866031"/>
              <a:gd name="connsiteY28" fmla="*/ 736979 h 1637731"/>
              <a:gd name="connsiteX29" fmla="*/ 2674961 w 2866031"/>
              <a:gd name="connsiteY29" fmla="*/ 832513 h 1637731"/>
              <a:gd name="connsiteX30" fmla="*/ 2715905 w 2866031"/>
              <a:gd name="connsiteY30" fmla="*/ 887104 h 1637731"/>
              <a:gd name="connsiteX31" fmla="*/ 2743200 w 2866031"/>
              <a:gd name="connsiteY31" fmla="*/ 955343 h 1637731"/>
              <a:gd name="connsiteX32" fmla="*/ 2784143 w 2866031"/>
              <a:gd name="connsiteY32" fmla="*/ 1009934 h 1637731"/>
              <a:gd name="connsiteX33" fmla="*/ 2811439 w 2866031"/>
              <a:gd name="connsiteY33" fmla="*/ 1050877 h 1637731"/>
              <a:gd name="connsiteX34" fmla="*/ 2825087 w 2866031"/>
              <a:gd name="connsiteY34" fmla="*/ 1091821 h 1637731"/>
              <a:gd name="connsiteX35" fmla="*/ 2852382 w 2866031"/>
              <a:gd name="connsiteY35" fmla="*/ 1487606 h 1637731"/>
              <a:gd name="connsiteX36" fmla="*/ 2866030 w 2866031"/>
              <a:gd name="connsiteY36" fmla="*/ 1637731 h 1637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66031" h="1637731">
                <a:moveTo>
                  <a:pt x="0" y="1187355"/>
                </a:moveTo>
                <a:cubicBezTo>
                  <a:pt x="9099" y="1146412"/>
                  <a:pt x="12094" y="1103615"/>
                  <a:pt x="27296" y="1064525"/>
                </a:cubicBezTo>
                <a:cubicBezTo>
                  <a:pt x="54520" y="994521"/>
                  <a:pt x="158809" y="848646"/>
                  <a:pt x="191069" y="791570"/>
                </a:cubicBezTo>
                <a:cubicBezTo>
                  <a:pt x="335003" y="536919"/>
                  <a:pt x="208242" y="717881"/>
                  <a:pt x="354842" y="491319"/>
                </a:cubicBezTo>
                <a:cubicBezTo>
                  <a:pt x="391636" y="434456"/>
                  <a:pt x="445328" y="364488"/>
                  <a:pt x="491319" y="313898"/>
                </a:cubicBezTo>
                <a:cubicBezTo>
                  <a:pt x="512958" y="290095"/>
                  <a:pt x="539809" y="271051"/>
                  <a:pt x="559558" y="245659"/>
                </a:cubicBezTo>
                <a:cubicBezTo>
                  <a:pt x="572049" y="229600"/>
                  <a:pt x="573614" y="206515"/>
                  <a:pt x="586854" y="191068"/>
                </a:cubicBezTo>
                <a:cubicBezTo>
                  <a:pt x="601657" y="173798"/>
                  <a:pt x="622936" y="163346"/>
                  <a:pt x="641445" y="150125"/>
                </a:cubicBezTo>
                <a:cubicBezTo>
                  <a:pt x="654792" y="140591"/>
                  <a:pt x="669123" y="132477"/>
                  <a:pt x="682388" y="122830"/>
                </a:cubicBezTo>
                <a:cubicBezTo>
                  <a:pt x="719179" y="96073"/>
                  <a:pt x="747436" y="51977"/>
                  <a:pt x="791570" y="40943"/>
                </a:cubicBezTo>
                <a:cubicBezTo>
                  <a:pt x="914709" y="10158"/>
                  <a:pt x="865163" y="25509"/>
                  <a:pt x="941696" y="0"/>
                </a:cubicBezTo>
                <a:lnTo>
                  <a:pt x="1364776" y="13647"/>
                </a:lnTo>
                <a:cubicBezTo>
                  <a:pt x="1410441" y="15875"/>
                  <a:pt x="1456900" y="16206"/>
                  <a:pt x="1501254" y="27295"/>
                </a:cubicBezTo>
                <a:cubicBezTo>
                  <a:pt x="1548788" y="39179"/>
                  <a:pt x="1591249" y="66392"/>
                  <a:pt x="1637731" y="81886"/>
                </a:cubicBezTo>
                <a:cubicBezTo>
                  <a:pt x="1708602" y="105510"/>
                  <a:pt x="1790819" y="131135"/>
                  <a:pt x="1856096" y="163773"/>
                </a:cubicBezTo>
                <a:cubicBezTo>
                  <a:pt x="1927464" y="199456"/>
                  <a:pt x="1890950" y="186134"/>
                  <a:pt x="1965278" y="204716"/>
                </a:cubicBezTo>
                <a:cubicBezTo>
                  <a:pt x="1983475" y="218364"/>
                  <a:pt x="1999985" y="234612"/>
                  <a:pt x="2019869" y="245659"/>
                </a:cubicBezTo>
                <a:cubicBezTo>
                  <a:pt x="2041285" y="257557"/>
                  <a:pt x="2067333" y="259971"/>
                  <a:pt x="2088108" y="272955"/>
                </a:cubicBezTo>
                <a:cubicBezTo>
                  <a:pt x="2104475" y="283184"/>
                  <a:pt x="2112992" y="303192"/>
                  <a:pt x="2129051" y="313898"/>
                </a:cubicBezTo>
                <a:cubicBezTo>
                  <a:pt x="2141021" y="321878"/>
                  <a:pt x="2157365" y="320657"/>
                  <a:pt x="2169994" y="327546"/>
                </a:cubicBezTo>
                <a:cubicBezTo>
                  <a:pt x="2207671" y="348097"/>
                  <a:pt x="2242782" y="373039"/>
                  <a:pt x="2279176" y="395785"/>
                </a:cubicBezTo>
                <a:lnTo>
                  <a:pt x="2279176" y="395785"/>
                </a:lnTo>
                <a:cubicBezTo>
                  <a:pt x="2292824" y="409433"/>
                  <a:pt x="2305465" y="424167"/>
                  <a:pt x="2320119" y="436728"/>
                </a:cubicBezTo>
                <a:cubicBezTo>
                  <a:pt x="2349736" y="462114"/>
                  <a:pt x="2383257" y="483368"/>
                  <a:pt x="2415654" y="504967"/>
                </a:cubicBezTo>
                <a:cubicBezTo>
                  <a:pt x="2420203" y="518615"/>
                  <a:pt x="2419940" y="534987"/>
                  <a:pt x="2429302" y="545910"/>
                </a:cubicBezTo>
                <a:cubicBezTo>
                  <a:pt x="2448259" y="568027"/>
                  <a:pt x="2475618" y="581319"/>
                  <a:pt x="2497540" y="600501"/>
                </a:cubicBezTo>
                <a:cubicBezTo>
                  <a:pt x="2512065" y="613211"/>
                  <a:pt x="2524836" y="627796"/>
                  <a:pt x="2538484" y="641444"/>
                </a:cubicBezTo>
                <a:cubicBezTo>
                  <a:pt x="2547582" y="659641"/>
                  <a:pt x="2553954" y="679480"/>
                  <a:pt x="2565779" y="696036"/>
                </a:cubicBezTo>
                <a:cubicBezTo>
                  <a:pt x="2576997" y="711742"/>
                  <a:pt x="2594161" y="722325"/>
                  <a:pt x="2606722" y="736979"/>
                </a:cubicBezTo>
                <a:cubicBezTo>
                  <a:pt x="2644963" y="781593"/>
                  <a:pt x="2644095" y="789300"/>
                  <a:pt x="2674961" y="832513"/>
                </a:cubicBezTo>
                <a:cubicBezTo>
                  <a:pt x="2688182" y="851022"/>
                  <a:pt x="2704858" y="867220"/>
                  <a:pt x="2715905" y="887104"/>
                </a:cubicBezTo>
                <a:cubicBezTo>
                  <a:pt x="2727803" y="908520"/>
                  <a:pt x="2731303" y="933927"/>
                  <a:pt x="2743200" y="955343"/>
                </a:cubicBezTo>
                <a:cubicBezTo>
                  <a:pt x="2754246" y="975227"/>
                  <a:pt x="2770922" y="991425"/>
                  <a:pt x="2784143" y="1009934"/>
                </a:cubicBezTo>
                <a:cubicBezTo>
                  <a:pt x="2793677" y="1023281"/>
                  <a:pt x="2802340" y="1037229"/>
                  <a:pt x="2811439" y="1050877"/>
                </a:cubicBezTo>
                <a:cubicBezTo>
                  <a:pt x="2815988" y="1064525"/>
                  <a:pt x="2822266" y="1077714"/>
                  <a:pt x="2825087" y="1091821"/>
                </a:cubicBezTo>
                <a:cubicBezTo>
                  <a:pt x="2850490" y="1218838"/>
                  <a:pt x="2844785" y="1366062"/>
                  <a:pt x="2852382" y="1487606"/>
                </a:cubicBezTo>
                <a:cubicBezTo>
                  <a:pt x="2866483" y="1713213"/>
                  <a:pt x="2866030" y="1569945"/>
                  <a:pt x="2866030" y="1637731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499782" y="5168380"/>
            <a:ext cx="1828800" cy="609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04582" y="2948923"/>
            <a:ext cx="3352800" cy="58477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 smtClean="0"/>
              <a:t>Drag &amp; Drop 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5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07" y="762000"/>
            <a:ext cx="5318268" cy="5723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91200" y="2346378"/>
            <a:ext cx="3124200" cy="2246769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Gets the </a:t>
            </a:r>
            <a:r>
              <a:rPr lang="en-US" sz="2800" dirty="0" err="1" smtClean="0"/>
              <a:t>ImageList</a:t>
            </a:r>
            <a:r>
              <a:rPr lang="en-US" sz="2800" dirty="0" smtClean="0"/>
              <a:t>. </a:t>
            </a:r>
            <a:r>
              <a:rPr lang="en-US" sz="2800" dirty="0" err="1" smtClean="0"/>
              <a:t>ImageCollection</a:t>
            </a:r>
            <a:r>
              <a:rPr lang="en-US" sz="2800" dirty="0" smtClean="0"/>
              <a:t> </a:t>
            </a:r>
            <a:r>
              <a:rPr lang="en-US" sz="2800" dirty="0"/>
              <a:t>for this image </a:t>
            </a:r>
            <a:r>
              <a:rPr lang="en-US" sz="2800" dirty="0" smtClean="0"/>
              <a:t>list. See Next Slide</a:t>
            </a:r>
            <a:endParaRPr lang="en-US" sz="2800" dirty="0"/>
          </a:p>
        </p:txBody>
      </p:sp>
      <p:sp>
        <p:nvSpPr>
          <p:cNvPr id="8" name="Freeform 7"/>
          <p:cNvSpPr/>
          <p:nvPr/>
        </p:nvSpPr>
        <p:spPr>
          <a:xfrm>
            <a:off x="1600199" y="3200400"/>
            <a:ext cx="3994575" cy="423251"/>
          </a:xfrm>
          <a:custGeom>
            <a:avLst/>
            <a:gdLst>
              <a:gd name="connsiteX0" fmla="*/ 0 w 2743200"/>
              <a:gd name="connsiteY0" fmla="*/ 1692323 h 1692323"/>
              <a:gd name="connsiteX1" fmla="*/ 13648 w 2743200"/>
              <a:gd name="connsiteY1" fmla="*/ 1583141 h 1692323"/>
              <a:gd name="connsiteX2" fmla="*/ 40944 w 2743200"/>
              <a:gd name="connsiteY2" fmla="*/ 1528550 h 1692323"/>
              <a:gd name="connsiteX3" fmla="*/ 122830 w 2743200"/>
              <a:gd name="connsiteY3" fmla="*/ 1378424 h 1692323"/>
              <a:gd name="connsiteX4" fmla="*/ 150126 w 2743200"/>
              <a:gd name="connsiteY4" fmla="*/ 1310186 h 1692323"/>
              <a:gd name="connsiteX5" fmla="*/ 163773 w 2743200"/>
              <a:gd name="connsiteY5" fmla="*/ 1255595 h 1692323"/>
              <a:gd name="connsiteX6" fmla="*/ 245660 w 2743200"/>
              <a:gd name="connsiteY6" fmla="*/ 1091821 h 1692323"/>
              <a:gd name="connsiteX7" fmla="*/ 300251 w 2743200"/>
              <a:gd name="connsiteY7" fmla="*/ 955344 h 1692323"/>
              <a:gd name="connsiteX8" fmla="*/ 382138 w 2743200"/>
              <a:gd name="connsiteY8" fmla="*/ 764275 h 1692323"/>
              <a:gd name="connsiteX9" fmla="*/ 409433 w 2743200"/>
              <a:gd name="connsiteY9" fmla="*/ 682389 h 1692323"/>
              <a:gd name="connsiteX10" fmla="*/ 423081 w 2743200"/>
              <a:gd name="connsiteY10" fmla="*/ 614150 h 1692323"/>
              <a:gd name="connsiteX11" fmla="*/ 450376 w 2743200"/>
              <a:gd name="connsiteY11" fmla="*/ 573206 h 1692323"/>
              <a:gd name="connsiteX12" fmla="*/ 464024 w 2743200"/>
              <a:gd name="connsiteY12" fmla="*/ 532263 h 1692323"/>
              <a:gd name="connsiteX13" fmla="*/ 504967 w 2743200"/>
              <a:gd name="connsiteY13" fmla="*/ 477672 h 1692323"/>
              <a:gd name="connsiteX14" fmla="*/ 586854 w 2743200"/>
              <a:gd name="connsiteY14" fmla="*/ 341195 h 1692323"/>
              <a:gd name="connsiteX15" fmla="*/ 627797 w 2743200"/>
              <a:gd name="connsiteY15" fmla="*/ 300251 h 1692323"/>
              <a:gd name="connsiteX16" fmla="*/ 709684 w 2743200"/>
              <a:gd name="connsiteY16" fmla="*/ 232012 h 1692323"/>
              <a:gd name="connsiteX17" fmla="*/ 887105 w 2743200"/>
              <a:gd name="connsiteY17" fmla="*/ 122830 h 1692323"/>
              <a:gd name="connsiteX18" fmla="*/ 1105469 w 2743200"/>
              <a:gd name="connsiteY18" fmla="*/ 40944 h 1692323"/>
              <a:gd name="connsiteX19" fmla="*/ 1255594 w 2743200"/>
              <a:gd name="connsiteY19" fmla="*/ 0 h 1692323"/>
              <a:gd name="connsiteX20" fmla="*/ 1924335 w 2743200"/>
              <a:gd name="connsiteY20" fmla="*/ 13648 h 1692323"/>
              <a:gd name="connsiteX21" fmla="*/ 1965278 w 2743200"/>
              <a:gd name="connsiteY21" fmla="*/ 40944 h 1692323"/>
              <a:gd name="connsiteX22" fmla="*/ 2019869 w 2743200"/>
              <a:gd name="connsiteY22" fmla="*/ 54592 h 1692323"/>
              <a:gd name="connsiteX23" fmla="*/ 2060812 w 2743200"/>
              <a:gd name="connsiteY23" fmla="*/ 68239 h 1692323"/>
              <a:gd name="connsiteX24" fmla="*/ 2743200 w 2743200"/>
              <a:gd name="connsiteY24" fmla="*/ 68239 h 16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43200" h="1692323">
                <a:moveTo>
                  <a:pt x="0" y="1692323"/>
                </a:moveTo>
                <a:cubicBezTo>
                  <a:pt x="4549" y="1655929"/>
                  <a:pt x="4752" y="1618723"/>
                  <a:pt x="13648" y="1583141"/>
                </a:cubicBezTo>
                <a:cubicBezTo>
                  <a:pt x="18582" y="1563404"/>
                  <a:pt x="31064" y="1546335"/>
                  <a:pt x="40944" y="1528550"/>
                </a:cubicBezTo>
                <a:cubicBezTo>
                  <a:pt x="93521" y="1433912"/>
                  <a:pt x="74703" y="1484302"/>
                  <a:pt x="122830" y="1378424"/>
                </a:cubicBezTo>
                <a:cubicBezTo>
                  <a:pt x="132968" y="1356122"/>
                  <a:pt x="142379" y="1333427"/>
                  <a:pt x="150126" y="1310186"/>
                </a:cubicBezTo>
                <a:cubicBezTo>
                  <a:pt x="156057" y="1292392"/>
                  <a:pt x="156255" y="1272779"/>
                  <a:pt x="163773" y="1255595"/>
                </a:cubicBezTo>
                <a:cubicBezTo>
                  <a:pt x="188237" y="1199677"/>
                  <a:pt x="222992" y="1148491"/>
                  <a:pt x="245660" y="1091821"/>
                </a:cubicBezTo>
                <a:cubicBezTo>
                  <a:pt x="263857" y="1046329"/>
                  <a:pt x="278339" y="999168"/>
                  <a:pt x="300251" y="955344"/>
                </a:cubicBezTo>
                <a:cubicBezTo>
                  <a:pt x="336557" y="882733"/>
                  <a:pt x="351064" y="857498"/>
                  <a:pt x="382138" y="764275"/>
                </a:cubicBezTo>
                <a:cubicBezTo>
                  <a:pt x="391236" y="736980"/>
                  <a:pt x="403790" y="710602"/>
                  <a:pt x="409433" y="682389"/>
                </a:cubicBezTo>
                <a:cubicBezTo>
                  <a:pt x="413982" y="659643"/>
                  <a:pt x="414936" y="635870"/>
                  <a:pt x="423081" y="614150"/>
                </a:cubicBezTo>
                <a:cubicBezTo>
                  <a:pt x="428840" y="598792"/>
                  <a:pt x="443041" y="587877"/>
                  <a:pt x="450376" y="573206"/>
                </a:cubicBezTo>
                <a:cubicBezTo>
                  <a:pt x="456810" y="560339"/>
                  <a:pt x="456887" y="544753"/>
                  <a:pt x="464024" y="532263"/>
                </a:cubicBezTo>
                <a:cubicBezTo>
                  <a:pt x="475309" y="512514"/>
                  <a:pt x="492912" y="496961"/>
                  <a:pt x="504967" y="477672"/>
                </a:cubicBezTo>
                <a:cubicBezTo>
                  <a:pt x="540866" y="420234"/>
                  <a:pt x="530762" y="397288"/>
                  <a:pt x="586854" y="341195"/>
                </a:cubicBezTo>
                <a:cubicBezTo>
                  <a:pt x="600502" y="327547"/>
                  <a:pt x="613371" y="313074"/>
                  <a:pt x="627797" y="300251"/>
                </a:cubicBezTo>
                <a:cubicBezTo>
                  <a:pt x="654353" y="276645"/>
                  <a:pt x="681259" y="253331"/>
                  <a:pt x="709684" y="232012"/>
                </a:cubicBezTo>
                <a:cubicBezTo>
                  <a:pt x="752930" y="199577"/>
                  <a:pt x="840408" y="146178"/>
                  <a:pt x="887105" y="122830"/>
                </a:cubicBezTo>
                <a:cubicBezTo>
                  <a:pt x="1017409" y="57679"/>
                  <a:pt x="983700" y="78411"/>
                  <a:pt x="1105469" y="40944"/>
                </a:cubicBezTo>
                <a:cubicBezTo>
                  <a:pt x="1234104" y="1364"/>
                  <a:pt x="1139195" y="23280"/>
                  <a:pt x="1255594" y="0"/>
                </a:cubicBezTo>
                <a:cubicBezTo>
                  <a:pt x="1478508" y="4549"/>
                  <a:pt x="1701745" y="806"/>
                  <a:pt x="1924335" y="13648"/>
                </a:cubicBezTo>
                <a:cubicBezTo>
                  <a:pt x="1940710" y="14593"/>
                  <a:pt x="1950202" y="34483"/>
                  <a:pt x="1965278" y="40944"/>
                </a:cubicBezTo>
                <a:cubicBezTo>
                  <a:pt x="1982518" y="48333"/>
                  <a:pt x="2001834" y="49439"/>
                  <a:pt x="2019869" y="54592"/>
                </a:cubicBezTo>
                <a:cubicBezTo>
                  <a:pt x="2033701" y="58544"/>
                  <a:pt x="2046429" y="67968"/>
                  <a:pt x="2060812" y="68239"/>
                </a:cubicBezTo>
                <a:cubicBezTo>
                  <a:pt x="2288234" y="72530"/>
                  <a:pt x="2515737" y="68239"/>
                  <a:pt x="2743200" y="68239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36994" y="5181600"/>
            <a:ext cx="3352800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Gets or sets the size of the images in the image list</a:t>
            </a:r>
          </a:p>
        </p:txBody>
      </p:sp>
      <p:sp>
        <p:nvSpPr>
          <p:cNvPr id="10" name="Freeform 9"/>
          <p:cNvSpPr/>
          <p:nvPr/>
        </p:nvSpPr>
        <p:spPr>
          <a:xfrm>
            <a:off x="1752601" y="4114800"/>
            <a:ext cx="3048000" cy="1524000"/>
          </a:xfrm>
          <a:custGeom>
            <a:avLst/>
            <a:gdLst>
              <a:gd name="connsiteX0" fmla="*/ 0 w 3357349"/>
              <a:gd name="connsiteY0" fmla="*/ 0 h 1788654"/>
              <a:gd name="connsiteX1" fmla="*/ 13648 w 3357349"/>
              <a:gd name="connsiteY1" fmla="*/ 204717 h 1788654"/>
              <a:gd name="connsiteX2" fmla="*/ 40943 w 3357349"/>
              <a:gd name="connsiteY2" fmla="*/ 245660 h 1788654"/>
              <a:gd name="connsiteX3" fmla="*/ 95534 w 3357349"/>
              <a:gd name="connsiteY3" fmla="*/ 327547 h 1788654"/>
              <a:gd name="connsiteX4" fmla="*/ 163773 w 3357349"/>
              <a:gd name="connsiteY4" fmla="*/ 450377 h 1788654"/>
              <a:gd name="connsiteX5" fmla="*/ 191069 w 3357349"/>
              <a:gd name="connsiteY5" fmla="*/ 491320 h 1788654"/>
              <a:gd name="connsiteX6" fmla="*/ 232012 w 3357349"/>
              <a:gd name="connsiteY6" fmla="*/ 518615 h 1788654"/>
              <a:gd name="connsiteX7" fmla="*/ 245660 w 3357349"/>
              <a:gd name="connsiteY7" fmla="*/ 559559 h 1788654"/>
              <a:gd name="connsiteX8" fmla="*/ 272955 w 3357349"/>
              <a:gd name="connsiteY8" fmla="*/ 600502 h 1788654"/>
              <a:gd name="connsiteX9" fmla="*/ 354842 w 3357349"/>
              <a:gd name="connsiteY9" fmla="*/ 736980 h 1788654"/>
              <a:gd name="connsiteX10" fmla="*/ 423081 w 3357349"/>
              <a:gd name="connsiteY10" fmla="*/ 859809 h 1788654"/>
              <a:gd name="connsiteX11" fmla="*/ 518615 w 3357349"/>
              <a:gd name="connsiteY11" fmla="*/ 982639 h 1788654"/>
              <a:gd name="connsiteX12" fmla="*/ 627797 w 3357349"/>
              <a:gd name="connsiteY12" fmla="*/ 1064526 h 1788654"/>
              <a:gd name="connsiteX13" fmla="*/ 655093 w 3357349"/>
              <a:gd name="connsiteY13" fmla="*/ 1105469 h 1788654"/>
              <a:gd name="connsiteX14" fmla="*/ 736979 w 3357349"/>
              <a:gd name="connsiteY14" fmla="*/ 1160060 h 1788654"/>
              <a:gd name="connsiteX15" fmla="*/ 859809 w 3357349"/>
              <a:gd name="connsiteY15" fmla="*/ 1241947 h 1788654"/>
              <a:gd name="connsiteX16" fmla="*/ 914400 w 3357349"/>
              <a:gd name="connsiteY16" fmla="*/ 1269242 h 1788654"/>
              <a:gd name="connsiteX17" fmla="*/ 1009934 w 3357349"/>
              <a:gd name="connsiteY17" fmla="*/ 1296538 h 1788654"/>
              <a:gd name="connsiteX18" fmla="*/ 1050878 w 3357349"/>
              <a:gd name="connsiteY18" fmla="*/ 1323833 h 1788654"/>
              <a:gd name="connsiteX19" fmla="*/ 1091821 w 3357349"/>
              <a:gd name="connsiteY19" fmla="*/ 1337481 h 1788654"/>
              <a:gd name="connsiteX20" fmla="*/ 1173708 w 3357349"/>
              <a:gd name="connsiteY20" fmla="*/ 1392072 h 1788654"/>
              <a:gd name="connsiteX21" fmla="*/ 1214651 w 3357349"/>
              <a:gd name="connsiteY21" fmla="*/ 1419368 h 1788654"/>
              <a:gd name="connsiteX22" fmla="*/ 1269242 w 3357349"/>
              <a:gd name="connsiteY22" fmla="*/ 1433015 h 1788654"/>
              <a:gd name="connsiteX23" fmla="*/ 1351128 w 3357349"/>
              <a:gd name="connsiteY23" fmla="*/ 1460311 h 1788654"/>
              <a:gd name="connsiteX24" fmla="*/ 1405720 w 3357349"/>
              <a:gd name="connsiteY24" fmla="*/ 1473959 h 1788654"/>
              <a:gd name="connsiteX25" fmla="*/ 1446663 w 3357349"/>
              <a:gd name="connsiteY25" fmla="*/ 1487606 h 1788654"/>
              <a:gd name="connsiteX26" fmla="*/ 1514902 w 3357349"/>
              <a:gd name="connsiteY26" fmla="*/ 1501254 h 1788654"/>
              <a:gd name="connsiteX27" fmla="*/ 1624084 w 3357349"/>
              <a:gd name="connsiteY27" fmla="*/ 1555845 h 1788654"/>
              <a:gd name="connsiteX28" fmla="*/ 1746914 w 3357349"/>
              <a:gd name="connsiteY28" fmla="*/ 1583141 h 1788654"/>
              <a:gd name="connsiteX29" fmla="*/ 1801505 w 3357349"/>
              <a:gd name="connsiteY29" fmla="*/ 1596789 h 1788654"/>
              <a:gd name="connsiteX30" fmla="*/ 1856096 w 3357349"/>
              <a:gd name="connsiteY30" fmla="*/ 1624084 h 1788654"/>
              <a:gd name="connsiteX31" fmla="*/ 2101755 w 3357349"/>
              <a:gd name="connsiteY31" fmla="*/ 1637732 h 1788654"/>
              <a:gd name="connsiteX32" fmla="*/ 2306472 w 3357349"/>
              <a:gd name="connsiteY32" fmla="*/ 1665027 h 1788654"/>
              <a:gd name="connsiteX33" fmla="*/ 2606723 w 3357349"/>
              <a:gd name="connsiteY33" fmla="*/ 1678675 h 1788654"/>
              <a:gd name="connsiteX34" fmla="*/ 2688609 w 3357349"/>
              <a:gd name="connsiteY34" fmla="*/ 1692323 h 1788654"/>
              <a:gd name="connsiteX35" fmla="*/ 2770496 w 3357349"/>
              <a:gd name="connsiteY35" fmla="*/ 1719618 h 1788654"/>
              <a:gd name="connsiteX36" fmla="*/ 2811439 w 3357349"/>
              <a:gd name="connsiteY36" fmla="*/ 1733266 h 1788654"/>
              <a:gd name="connsiteX37" fmla="*/ 3125337 w 3357349"/>
              <a:gd name="connsiteY37" fmla="*/ 1746914 h 1788654"/>
              <a:gd name="connsiteX38" fmla="*/ 3179928 w 3357349"/>
              <a:gd name="connsiteY38" fmla="*/ 1760562 h 1788654"/>
              <a:gd name="connsiteX39" fmla="*/ 3261815 w 3357349"/>
              <a:gd name="connsiteY39" fmla="*/ 1774209 h 1788654"/>
              <a:gd name="connsiteX40" fmla="*/ 3357349 w 3357349"/>
              <a:gd name="connsiteY40" fmla="*/ 1787857 h 1788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357349" h="1788654">
                <a:moveTo>
                  <a:pt x="0" y="0"/>
                </a:moveTo>
                <a:cubicBezTo>
                  <a:pt x="4549" y="68239"/>
                  <a:pt x="2405" y="137257"/>
                  <a:pt x="13648" y="204717"/>
                </a:cubicBezTo>
                <a:cubicBezTo>
                  <a:pt x="16345" y="220896"/>
                  <a:pt x="33608" y="230989"/>
                  <a:pt x="40943" y="245660"/>
                </a:cubicBezTo>
                <a:cubicBezTo>
                  <a:pt x="80445" y="324665"/>
                  <a:pt x="17920" y="249931"/>
                  <a:pt x="95534" y="327547"/>
                </a:cubicBezTo>
                <a:cubicBezTo>
                  <a:pt x="119556" y="399611"/>
                  <a:pt x="101203" y="356522"/>
                  <a:pt x="163773" y="450377"/>
                </a:cubicBezTo>
                <a:cubicBezTo>
                  <a:pt x="172872" y="464025"/>
                  <a:pt x="177421" y="482222"/>
                  <a:pt x="191069" y="491320"/>
                </a:cubicBezTo>
                <a:lnTo>
                  <a:pt x="232012" y="518615"/>
                </a:lnTo>
                <a:cubicBezTo>
                  <a:pt x="236561" y="532263"/>
                  <a:pt x="239226" y="546692"/>
                  <a:pt x="245660" y="559559"/>
                </a:cubicBezTo>
                <a:cubicBezTo>
                  <a:pt x="252995" y="574230"/>
                  <a:pt x="264359" y="586533"/>
                  <a:pt x="272955" y="600502"/>
                </a:cubicBezTo>
                <a:cubicBezTo>
                  <a:pt x="300760" y="645685"/>
                  <a:pt x="335139" y="687721"/>
                  <a:pt x="354842" y="736980"/>
                </a:cubicBezTo>
                <a:cubicBezTo>
                  <a:pt x="395913" y="839657"/>
                  <a:pt x="362491" y="773252"/>
                  <a:pt x="423081" y="859809"/>
                </a:cubicBezTo>
                <a:cubicBezTo>
                  <a:pt x="463548" y="917618"/>
                  <a:pt x="469084" y="942113"/>
                  <a:pt x="518615" y="982639"/>
                </a:cubicBezTo>
                <a:cubicBezTo>
                  <a:pt x="553824" y="1011447"/>
                  <a:pt x="602562" y="1026674"/>
                  <a:pt x="627797" y="1064526"/>
                </a:cubicBezTo>
                <a:cubicBezTo>
                  <a:pt x="636896" y="1078174"/>
                  <a:pt x="642749" y="1094668"/>
                  <a:pt x="655093" y="1105469"/>
                </a:cubicBezTo>
                <a:cubicBezTo>
                  <a:pt x="679781" y="1127071"/>
                  <a:pt x="710735" y="1140377"/>
                  <a:pt x="736979" y="1160060"/>
                </a:cubicBezTo>
                <a:cubicBezTo>
                  <a:pt x="795590" y="1204018"/>
                  <a:pt x="792125" y="1204345"/>
                  <a:pt x="859809" y="1241947"/>
                </a:cubicBezTo>
                <a:cubicBezTo>
                  <a:pt x="877594" y="1251827"/>
                  <a:pt x="895351" y="1262099"/>
                  <a:pt x="914400" y="1269242"/>
                </a:cubicBezTo>
                <a:cubicBezTo>
                  <a:pt x="949386" y="1282362"/>
                  <a:pt x="976937" y="1280040"/>
                  <a:pt x="1009934" y="1296538"/>
                </a:cubicBezTo>
                <a:cubicBezTo>
                  <a:pt x="1024605" y="1303873"/>
                  <a:pt x="1036207" y="1316498"/>
                  <a:pt x="1050878" y="1323833"/>
                </a:cubicBezTo>
                <a:cubicBezTo>
                  <a:pt x="1063745" y="1330267"/>
                  <a:pt x="1079245" y="1330495"/>
                  <a:pt x="1091821" y="1337481"/>
                </a:cubicBezTo>
                <a:cubicBezTo>
                  <a:pt x="1120498" y="1353413"/>
                  <a:pt x="1146412" y="1373875"/>
                  <a:pt x="1173708" y="1392072"/>
                </a:cubicBezTo>
                <a:cubicBezTo>
                  <a:pt x="1187356" y="1401171"/>
                  <a:pt x="1198738" y="1415390"/>
                  <a:pt x="1214651" y="1419368"/>
                </a:cubicBezTo>
                <a:cubicBezTo>
                  <a:pt x="1232848" y="1423917"/>
                  <a:pt x="1251276" y="1427625"/>
                  <a:pt x="1269242" y="1433015"/>
                </a:cubicBezTo>
                <a:cubicBezTo>
                  <a:pt x="1296800" y="1441283"/>
                  <a:pt x="1323215" y="1453333"/>
                  <a:pt x="1351128" y="1460311"/>
                </a:cubicBezTo>
                <a:cubicBezTo>
                  <a:pt x="1369325" y="1464860"/>
                  <a:pt x="1387684" y="1468806"/>
                  <a:pt x="1405720" y="1473959"/>
                </a:cubicBezTo>
                <a:cubicBezTo>
                  <a:pt x="1419552" y="1477911"/>
                  <a:pt x="1432707" y="1484117"/>
                  <a:pt x="1446663" y="1487606"/>
                </a:cubicBezTo>
                <a:cubicBezTo>
                  <a:pt x="1469167" y="1493232"/>
                  <a:pt x="1492156" y="1496705"/>
                  <a:pt x="1514902" y="1501254"/>
                </a:cubicBezTo>
                <a:cubicBezTo>
                  <a:pt x="1551296" y="1519451"/>
                  <a:pt x="1583948" y="1549155"/>
                  <a:pt x="1624084" y="1555845"/>
                </a:cubicBezTo>
                <a:cubicBezTo>
                  <a:pt x="1771858" y="1580475"/>
                  <a:pt x="1652841" y="1556263"/>
                  <a:pt x="1746914" y="1583141"/>
                </a:cubicBezTo>
                <a:cubicBezTo>
                  <a:pt x="1764949" y="1588294"/>
                  <a:pt x="1783942" y="1590203"/>
                  <a:pt x="1801505" y="1596789"/>
                </a:cubicBezTo>
                <a:cubicBezTo>
                  <a:pt x="1820554" y="1603932"/>
                  <a:pt x="1835938" y="1621335"/>
                  <a:pt x="1856096" y="1624084"/>
                </a:cubicBezTo>
                <a:cubicBezTo>
                  <a:pt x="1937357" y="1635165"/>
                  <a:pt x="2019869" y="1633183"/>
                  <a:pt x="2101755" y="1637732"/>
                </a:cubicBezTo>
                <a:cubicBezTo>
                  <a:pt x="2195014" y="1661047"/>
                  <a:pt x="2164670" y="1656433"/>
                  <a:pt x="2306472" y="1665027"/>
                </a:cubicBezTo>
                <a:cubicBezTo>
                  <a:pt x="2406476" y="1671088"/>
                  <a:pt x="2506639" y="1674126"/>
                  <a:pt x="2606723" y="1678675"/>
                </a:cubicBezTo>
                <a:cubicBezTo>
                  <a:pt x="2634018" y="1683224"/>
                  <a:pt x="2661763" y="1685612"/>
                  <a:pt x="2688609" y="1692323"/>
                </a:cubicBezTo>
                <a:cubicBezTo>
                  <a:pt x="2716522" y="1699301"/>
                  <a:pt x="2743200" y="1710520"/>
                  <a:pt x="2770496" y="1719618"/>
                </a:cubicBezTo>
                <a:cubicBezTo>
                  <a:pt x="2784144" y="1724167"/>
                  <a:pt x="2797067" y="1732641"/>
                  <a:pt x="2811439" y="1733266"/>
                </a:cubicBezTo>
                <a:lnTo>
                  <a:pt x="3125337" y="1746914"/>
                </a:lnTo>
                <a:cubicBezTo>
                  <a:pt x="3143534" y="1751463"/>
                  <a:pt x="3161535" y="1756884"/>
                  <a:pt x="3179928" y="1760562"/>
                </a:cubicBezTo>
                <a:cubicBezTo>
                  <a:pt x="3207063" y="1765989"/>
                  <a:pt x="3234802" y="1768206"/>
                  <a:pt x="3261815" y="1774209"/>
                </a:cubicBezTo>
                <a:cubicBezTo>
                  <a:pt x="3349128" y="1793612"/>
                  <a:pt x="3251554" y="1787857"/>
                  <a:pt x="3357349" y="1787857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943600" y="152400"/>
            <a:ext cx="2880815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Gets the color depth of the image list</a:t>
            </a:r>
          </a:p>
        </p:txBody>
      </p:sp>
      <p:sp>
        <p:nvSpPr>
          <p:cNvPr id="16" name="Freeform 15"/>
          <p:cNvSpPr/>
          <p:nvPr/>
        </p:nvSpPr>
        <p:spPr>
          <a:xfrm>
            <a:off x="1752600" y="533400"/>
            <a:ext cx="4038599" cy="2404451"/>
          </a:xfrm>
          <a:custGeom>
            <a:avLst/>
            <a:gdLst>
              <a:gd name="connsiteX0" fmla="*/ 0 w 2743200"/>
              <a:gd name="connsiteY0" fmla="*/ 1692323 h 1692323"/>
              <a:gd name="connsiteX1" fmla="*/ 13648 w 2743200"/>
              <a:gd name="connsiteY1" fmla="*/ 1583141 h 1692323"/>
              <a:gd name="connsiteX2" fmla="*/ 40944 w 2743200"/>
              <a:gd name="connsiteY2" fmla="*/ 1528550 h 1692323"/>
              <a:gd name="connsiteX3" fmla="*/ 122830 w 2743200"/>
              <a:gd name="connsiteY3" fmla="*/ 1378424 h 1692323"/>
              <a:gd name="connsiteX4" fmla="*/ 150126 w 2743200"/>
              <a:gd name="connsiteY4" fmla="*/ 1310186 h 1692323"/>
              <a:gd name="connsiteX5" fmla="*/ 163773 w 2743200"/>
              <a:gd name="connsiteY5" fmla="*/ 1255595 h 1692323"/>
              <a:gd name="connsiteX6" fmla="*/ 245660 w 2743200"/>
              <a:gd name="connsiteY6" fmla="*/ 1091821 h 1692323"/>
              <a:gd name="connsiteX7" fmla="*/ 300251 w 2743200"/>
              <a:gd name="connsiteY7" fmla="*/ 955344 h 1692323"/>
              <a:gd name="connsiteX8" fmla="*/ 382138 w 2743200"/>
              <a:gd name="connsiteY8" fmla="*/ 764275 h 1692323"/>
              <a:gd name="connsiteX9" fmla="*/ 409433 w 2743200"/>
              <a:gd name="connsiteY9" fmla="*/ 682389 h 1692323"/>
              <a:gd name="connsiteX10" fmla="*/ 423081 w 2743200"/>
              <a:gd name="connsiteY10" fmla="*/ 614150 h 1692323"/>
              <a:gd name="connsiteX11" fmla="*/ 450376 w 2743200"/>
              <a:gd name="connsiteY11" fmla="*/ 573206 h 1692323"/>
              <a:gd name="connsiteX12" fmla="*/ 464024 w 2743200"/>
              <a:gd name="connsiteY12" fmla="*/ 532263 h 1692323"/>
              <a:gd name="connsiteX13" fmla="*/ 504967 w 2743200"/>
              <a:gd name="connsiteY13" fmla="*/ 477672 h 1692323"/>
              <a:gd name="connsiteX14" fmla="*/ 586854 w 2743200"/>
              <a:gd name="connsiteY14" fmla="*/ 341195 h 1692323"/>
              <a:gd name="connsiteX15" fmla="*/ 627797 w 2743200"/>
              <a:gd name="connsiteY15" fmla="*/ 300251 h 1692323"/>
              <a:gd name="connsiteX16" fmla="*/ 709684 w 2743200"/>
              <a:gd name="connsiteY16" fmla="*/ 232012 h 1692323"/>
              <a:gd name="connsiteX17" fmla="*/ 887105 w 2743200"/>
              <a:gd name="connsiteY17" fmla="*/ 122830 h 1692323"/>
              <a:gd name="connsiteX18" fmla="*/ 1105469 w 2743200"/>
              <a:gd name="connsiteY18" fmla="*/ 40944 h 1692323"/>
              <a:gd name="connsiteX19" fmla="*/ 1255594 w 2743200"/>
              <a:gd name="connsiteY19" fmla="*/ 0 h 1692323"/>
              <a:gd name="connsiteX20" fmla="*/ 1924335 w 2743200"/>
              <a:gd name="connsiteY20" fmla="*/ 13648 h 1692323"/>
              <a:gd name="connsiteX21" fmla="*/ 1965278 w 2743200"/>
              <a:gd name="connsiteY21" fmla="*/ 40944 h 1692323"/>
              <a:gd name="connsiteX22" fmla="*/ 2019869 w 2743200"/>
              <a:gd name="connsiteY22" fmla="*/ 54592 h 1692323"/>
              <a:gd name="connsiteX23" fmla="*/ 2060812 w 2743200"/>
              <a:gd name="connsiteY23" fmla="*/ 68239 h 1692323"/>
              <a:gd name="connsiteX24" fmla="*/ 2743200 w 2743200"/>
              <a:gd name="connsiteY24" fmla="*/ 68239 h 169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43200" h="1692323">
                <a:moveTo>
                  <a:pt x="0" y="1692323"/>
                </a:moveTo>
                <a:cubicBezTo>
                  <a:pt x="4549" y="1655929"/>
                  <a:pt x="4752" y="1618723"/>
                  <a:pt x="13648" y="1583141"/>
                </a:cubicBezTo>
                <a:cubicBezTo>
                  <a:pt x="18582" y="1563404"/>
                  <a:pt x="31064" y="1546335"/>
                  <a:pt x="40944" y="1528550"/>
                </a:cubicBezTo>
                <a:cubicBezTo>
                  <a:pt x="93521" y="1433912"/>
                  <a:pt x="74703" y="1484302"/>
                  <a:pt x="122830" y="1378424"/>
                </a:cubicBezTo>
                <a:cubicBezTo>
                  <a:pt x="132968" y="1356122"/>
                  <a:pt x="142379" y="1333427"/>
                  <a:pt x="150126" y="1310186"/>
                </a:cubicBezTo>
                <a:cubicBezTo>
                  <a:pt x="156057" y="1292392"/>
                  <a:pt x="156255" y="1272779"/>
                  <a:pt x="163773" y="1255595"/>
                </a:cubicBezTo>
                <a:cubicBezTo>
                  <a:pt x="188237" y="1199677"/>
                  <a:pt x="222992" y="1148491"/>
                  <a:pt x="245660" y="1091821"/>
                </a:cubicBezTo>
                <a:cubicBezTo>
                  <a:pt x="263857" y="1046329"/>
                  <a:pt x="278339" y="999168"/>
                  <a:pt x="300251" y="955344"/>
                </a:cubicBezTo>
                <a:cubicBezTo>
                  <a:pt x="336557" y="882733"/>
                  <a:pt x="351064" y="857498"/>
                  <a:pt x="382138" y="764275"/>
                </a:cubicBezTo>
                <a:cubicBezTo>
                  <a:pt x="391236" y="736980"/>
                  <a:pt x="403790" y="710602"/>
                  <a:pt x="409433" y="682389"/>
                </a:cubicBezTo>
                <a:cubicBezTo>
                  <a:pt x="413982" y="659643"/>
                  <a:pt x="414936" y="635870"/>
                  <a:pt x="423081" y="614150"/>
                </a:cubicBezTo>
                <a:cubicBezTo>
                  <a:pt x="428840" y="598792"/>
                  <a:pt x="443041" y="587877"/>
                  <a:pt x="450376" y="573206"/>
                </a:cubicBezTo>
                <a:cubicBezTo>
                  <a:pt x="456810" y="560339"/>
                  <a:pt x="456887" y="544753"/>
                  <a:pt x="464024" y="532263"/>
                </a:cubicBezTo>
                <a:cubicBezTo>
                  <a:pt x="475309" y="512514"/>
                  <a:pt x="492912" y="496961"/>
                  <a:pt x="504967" y="477672"/>
                </a:cubicBezTo>
                <a:cubicBezTo>
                  <a:pt x="540866" y="420234"/>
                  <a:pt x="530762" y="397288"/>
                  <a:pt x="586854" y="341195"/>
                </a:cubicBezTo>
                <a:cubicBezTo>
                  <a:pt x="600502" y="327547"/>
                  <a:pt x="613371" y="313074"/>
                  <a:pt x="627797" y="300251"/>
                </a:cubicBezTo>
                <a:cubicBezTo>
                  <a:pt x="654353" y="276645"/>
                  <a:pt x="681259" y="253331"/>
                  <a:pt x="709684" y="232012"/>
                </a:cubicBezTo>
                <a:cubicBezTo>
                  <a:pt x="752930" y="199577"/>
                  <a:pt x="840408" y="146178"/>
                  <a:pt x="887105" y="122830"/>
                </a:cubicBezTo>
                <a:cubicBezTo>
                  <a:pt x="1017409" y="57679"/>
                  <a:pt x="983700" y="78411"/>
                  <a:pt x="1105469" y="40944"/>
                </a:cubicBezTo>
                <a:cubicBezTo>
                  <a:pt x="1234104" y="1364"/>
                  <a:pt x="1139195" y="23280"/>
                  <a:pt x="1255594" y="0"/>
                </a:cubicBezTo>
                <a:cubicBezTo>
                  <a:pt x="1478508" y="4549"/>
                  <a:pt x="1701745" y="806"/>
                  <a:pt x="1924335" y="13648"/>
                </a:cubicBezTo>
                <a:cubicBezTo>
                  <a:pt x="1940710" y="14593"/>
                  <a:pt x="1950202" y="34483"/>
                  <a:pt x="1965278" y="40944"/>
                </a:cubicBezTo>
                <a:cubicBezTo>
                  <a:pt x="1982518" y="48333"/>
                  <a:pt x="2001834" y="49439"/>
                  <a:pt x="2019869" y="54592"/>
                </a:cubicBezTo>
                <a:cubicBezTo>
                  <a:pt x="2033701" y="58544"/>
                  <a:pt x="2046429" y="67968"/>
                  <a:pt x="2060812" y="68239"/>
                </a:cubicBezTo>
                <a:cubicBezTo>
                  <a:pt x="2288234" y="72530"/>
                  <a:pt x="2515737" y="68239"/>
                  <a:pt x="2743200" y="68239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6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58" y="1066800"/>
            <a:ext cx="826231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02" b="46161"/>
          <a:stretch/>
        </p:blipFill>
        <p:spPr bwMode="auto">
          <a:xfrm>
            <a:off x="230044" y="152400"/>
            <a:ext cx="5318268" cy="43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reeform 1"/>
          <p:cNvSpPr/>
          <p:nvPr/>
        </p:nvSpPr>
        <p:spPr>
          <a:xfrm>
            <a:off x="5404513" y="245660"/>
            <a:ext cx="1529687" cy="821140"/>
          </a:xfrm>
          <a:custGeom>
            <a:avLst/>
            <a:gdLst>
              <a:gd name="connsiteX0" fmla="*/ 0 w 736980"/>
              <a:gd name="connsiteY0" fmla="*/ 95534 h 423080"/>
              <a:gd name="connsiteX1" fmla="*/ 109183 w 736980"/>
              <a:gd name="connsiteY1" fmla="*/ 54591 h 423080"/>
              <a:gd name="connsiteX2" fmla="*/ 163774 w 736980"/>
              <a:gd name="connsiteY2" fmla="*/ 40943 h 423080"/>
              <a:gd name="connsiteX3" fmla="*/ 232012 w 736980"/>
              <a:gd name="connsiteY3" fmla="*/ 27295 h 423080"/>
              <a:gd name="connsiteX4" fmla="*/ 313899 w 736980"/>
              <a:gd name="connsiteY4" fmla="*/ 0 h 423080"/>
              <a:gd name="connsiteX5" fmla="*/ 477672 w 736980"/>
              <a:gd name="connsiteY5" fmla="*/ 13647 h 423080"/>
              <a:gd name="connsiteX6" fmla="*/ 532263 w 736980"/>
              <a:gd name="connsiteY6" fmla="*/ 27295 h 423080"/>
              <a:gd name="connsiteX7" fmla="*/ 614150 w 736980"/>
              <a:gd name="connsiteY7" fmla="*/ 81886 h 423080"/>
              <a:gd name="connsiteX8" fmla="*/ 682388 w 736980"/>
              <a:gd name="connsiteY8" fmla="*/ 177421 h 423080"/>
              <a:gd name="connsiteX9" fmla="*/ 736980 w 736980"/>
              <a:gd name="connsiteY9" fmla="*/ 300250 h 423080"/>
              <a:gd name="connsiteX10" fmla="*/ 736980 w 736980"/>
              <a:gd name="connsiteY10" fmla="*/ 423080 h 42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6980" h="423080">
                <a:moveTo>
                  <a:pt x="0" y="95534"/>
                </a:moveTo>
                <a:cubicBezTo>
                  <a:pt x="36052" y="81113"/>
                  <a:pt x="71743" y="65288"/>
                  <a:pt x="109183" y="54591"/>
                </a:cubicBezTo>
                <a:cubicBezTo>
                  <a:pt x="127218" y="49438"/>
                  <a:pt x="145464" y="45012"/>
                  <a:pt x="163774" y="40943"/>
                </a:cubicBezTo>
                <a:cubicBezTo>
                  <a:pt x="186418" y="35911"/>
                  <a:pt x="209633" y="33398"/>
                  <a:pt x="232012" y="27295"/>
                </a:cubicBezTo>
                <a:cubicBezTo>
                  <a:pt x="259770" y="19725"/>
                  <a:pt x="313899" y="0"/>
                  <a:pt x="313899" y="0"/>
                </a:cubicBezTo>
                <a:cubicBezTo>
                  <a:pt x="368490" y="4549"/>
                  <a:pt x="423315" y="6852"/>
                  <a:pt x="477672" y="13647"/>
                </a:cubicBezTo>
                <a:cubicBezTo>
                  <a:pt x="496284" y="15973"/>
                  <a:pt x="515977" y="17989"/>
                  <a:pt x="532263" y="27295"/>
                </a:cubicBezTo>
                <a:cubicBezTo>
                  <a:pt x="675375" y="109075"/>
                  <a:pt x="486325" y="39281"/>
                  <a:pt x="614150" y="81886"/>
                </a:cubicBezTo>
                <a:cubicBezTo>
                  <a:pt x="680842" y="148580"/>
                  <a:pt x="634484" y="93588"/>
                  <a:pt x="682388" y="177421"/>
                </a:cubicBezTo>
                <a:cubicBezTo>
                  <a:pt x="707126" y="220712"/>
                  <a:pt x="736980" y="240677"/>
                  <a:pt x="736980" y="300250"/>
                </a:cubicBezTo>
                <a:lnTo>
                  <a:pt x="736980" y="423080"/>
                </a:ln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66800" y="3110805"/>
            <a:ext cx="3124200" cy="1384995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/>
              <a:t>Click </a:t>
            </a:r>
            <a:r>
              <a:rPr lang="en-US" sz="2800" b="1" dirty="0" smtClean="0"/>
              <a:t>Add </a:t>
            </a:r>
            <a:r>
              <a:rPr lang="en-US" sz="2800" dirty="0" smtClean="0"/>
              <a:t>button to insert Image into Collection</a:t>
            </a:r>
            <a:endParaRPr lang="en-US" sz="2800" dirty="0"/>
          </a:p>
        </p:txBody>
      </p:sp>
      <p:sp>
        <p:nvSpPr>
          <p:cNvPr id="6" name="Freeform 5"/>
          <p:cNvSpPr/>
          <p:nvPr/>
        </p:nvSpPr>
        <p:spPr>
          <a:xfrm>
            <a:off x="1630680" y="4495800"/>
            <a:ext cx="45719" cy="845900"/>
          </a:xfrm>
          <a:custGeom>
            <a:avLst/>
            <a:gdLst>
              <a:gd name="connsiteX0" fmla="*/ 313899 w 313899"/>
              <a:gd name="connsiteY0" fmla="*/ 0 h 1233724"/>
              <a:gd name="connsiteX1" fmla="*/ 286603 w 313899"/>
              <a:gd name="connsiteY1" fmla="*/ 68239 h 1233724"/>
              <a:gd name="connsiteX2" fmla="*/ 259308 w 313899"/>
              <a:gd name="connsiteY2" fmla="*/ 163773 h 1233724"/>
              <a:gd name="connsiteX3" fmla="*/ 232012 w 313899"/>
              <a:gd name="connsiteY3" fmla="*/ 204717 h 1233724"/>
              <a:gd name="connsiteX4" fmla="*/ 204716 w 313899"/>
              <a:gd name="connsiteY4" fmla="*/ 286603 h 1233724"/>
              <a:gd name="connsiteX5" fmla="*/ 191069 w 313899"/>
              <a:gd name="connsiteY5" fmla="*/ 341194 h 1233724"/>
              <a:gd name="connsiteX6" fmla="*/ 163773 w 313899"/>
              <a:gd name="connsiteY6" fmla="*/ 382137 h 1233724"/>
              <a:gd name="connsiteX7" fmla="*/ 122830 w 313899"/>
              <a:gd name="connsiteY7" fmla="*/ 504967 h 1233724"/>
              <a:gd name="connsiteX8" fmla="*/ 109182 w 313899"/>
              <a:gd name="connsiteY8" fmla="*/ 545911 h 1233724"/>
              <a:gd name="connsiteX9" fmla="*/ 95534 w 313899"/>
              <a:gd name="connsiteY9" fmla="*/ 586854 h 1233724"/>
              <a:gd name="connsiteX10" fmla="*/ 81887 w 313899"/>
              <a:gd name="connsiteY10" fmla="*/ 764275 h 1233724"/>
              <a:gd name="connsiteX11" fmla="*/ 54591 w 313899"/>
              <a:gd name="connsiteY11" fmla="*/ 928048 h 1233724"/>
              <a:gd name="connsiteX12" fmla="*/ 40943 w 313899"/>
              <a:gd name="connsiteY12" fmla="*/ 1146412 h 1233724"/>
              <a:gd name="connsiteX13" fmla="*/ 0 w 313899"/>
              <a:gd name="connsiteY13" fmla="*/ 1214651 h 123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13899" h="1233724">
                <a:moveTo>
                  <a:pt x="313899" y="0"/>
                </a:moveTo>
                <a:cubicBezTo>
                  <a:pt x="304800" y="22746"/>
                  <a:pt x="294350" y="44998"/>
                  <a:pt x="286603" y="68239"/>
                </a:cubicBezTo>
                <a:cubicBezTo>
                  <a:pt x="277860" y="94467"/>
                  <a:pt x="272448" y="137492"/>
                  <a:pt x="259308" y="163773"/>
                </a:cubicBezTo>
                <a:cubicBezTo>
                  <a:pt x="251972" y="178444"/>
                  <a:pt x="238674" y="189728"/>
                  <a:pt x="232012" y="204717"/>
                </a:cubicBezTo>
                <a:cubicBezTo>
                  <a:pt x="220326" y="231009"/>
                  <a:pt x="211694" y="258690"/>
                  <a:pt x="204716" y="286603"/>
                </a:cubicBezTo>
                <a:cubicBezTo>
                  <a:pt x="200167" y="304800"/>
                  <a:pt x="198458" y="323954"/>
                  <a:pt x="191069" y="341194"/>
                </a:cubicBezTo>
                <a:cubicBezTo>
                  <a:pt x="184608" y="356270"/>
                  <a:pt x="172872" y="368489"/>
                  <a:pt x="163773" y="382137"/>
                </a:cubicBezTo>
                <a:lnTo>
                  <a:pt x="122830" y="504967"/>
                </a:lnTo>
                <a:lnTo>
                  <a:pt x="109182" y="545911"/>
                </a:lnTo>
                <a:lnTo>
                  <a:pt x="95534" y="586854"/>
                </a:lnTo>
                <a:cubicBezTo>
                  <a:pt x="90985" y="645994"/>
                  <a:pt x="87789" y="705254"/>
                  <a:pt x="81887" y="764275"/>
                </a:cubicBezTo>
                <a:cubicBezTo>
                  <a:pt x="75116" y="831985"/>
                  <a:pt x="67223" y="864890"/>
                  <a:pt x="54591" y="928048"/>
                </a:cubicBezTo>
                <a:cubicBezTo>
                  <a:pt x="50042" y="1000836"/>
                  <a:pt x="50797" y="1074151"/>
                  <a:pt x="40943" y="1146412"/>
                </a:cubicBezTo>
                <a:cubicBezTo>
                  <a:pt x="26865" y="1249654"/>
                  <a:pt x="30583" y="1245234"/>
                  <a:pt x="0" y="1214651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2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09600"/>
            <a:ext cx="8610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91200" y="3657600"/>
            <a:ext cx="2819400" cy="1077218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 smtClean="0"/>
              <a:t>Select image &amp; click Open</a:t>
            </a:r>
            <a:endParaRPr lang="en-US" sz="3200" dirty="0"/>
          </a:p>
        </p:txBody>
      </p:sp>
      <p:sp>
        <p:nvSpPr>
          <p:cNvPr id="2" name="Freeform 1"/>
          <p:cNvSpPr/>
          <p:nvPr/>
        </p:nvSpPr>
        <p:spPr>
          <a:xfrm>
            <a:off x="6646413" y="4734636"/>
            <a:ext cx="54638" cy="600501"/>
          </a:xfrm>
          <a:custGeom>
            <a:avLst/>
            <a:gdLst>
              <a:gd name="connsiteX0" fmla="*/ 54638 w 54638"/>
              <a:gd name="connsiteY0" fmla="*/ 0 h 600501"/>
              <a:gd name="connsiteX1" fmla="*/ 13694 w 54638"/>
              <a:gd name="connsiteY1" fmla="*/ 95534 h 600501"/>
              <a:gd name="connsiteX2" fmla="*/ 47 w 54638"/>
              <a:gd name="connsiteY2" fmla="*/ 600501 h 60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38" h="600501">
                <a:moveTo>
                  <a:pt x="54638" y="0"/>
                </a:moveTo>
                <a:cubicBezTo>
                  <a:pt x="40990" y="31845"/>
                  <a:pt x="16831" y="61030"/>
                  <a:pt x="13694" y="95534"/>
                </a:cubicBezTo>
                <a:cubicBezTo>
                  <a:pt x="-1551" y="263226"/>
                  <a:pt x="47" y="600501"/>
                  <a:pt x="47" y="600501"/>
                </a:cubicBezTo>
              </a:path>
            </a:pathLst>
          </a:cu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8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empty-blue-rectan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8" y="2019300"/>
            <a:ext cx="346404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425622" y="2171700"/>
            <a:ext cx="292717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en-US" dirty="0" err="1" smtClean="0"/>
              <a:t>MenuStrip</a:t>
            </a:r>
            <a:endParaRPr lang="en-US" dirty="0" smtClean="0"/>
          </a:p>
          <a:p>
            <a:pPr algn="ctr"/>
            <a:r>
              <a:rPr lang="en-US" i="1" dirty="0" smtClean="0"/>
              <a:t>At</a:t>
            </a:r>
          </a:p>
          <a:p>
            <a:pPr algn="ctr"/>
            <a:r>
              <a:rPr lang="en-US" i="1" dirty="0" smtClean="0"/>
              <a:t>Runtime</a:t>
            </a:r>
            <a:endParaRPr lang="en-US" i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1" t="19726" r="36213" b="38672"/>
          <a:stretch/>
        </p:blipFill>
        <p:spPr bwMode="auto">
          <a:xfrm>
            <a:off x="4012442" y="762000"/>
            <a:ext cx="4979158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3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452021"/>
            <a:ext cx="89153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2B91AF"/>
                </a:solidFill>
                <a:latin typeface="Consolas"/>
              </a:rPr>
              <a:t>MenuStrip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menuBar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36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srgbClr val="2B91AF"/>
                </a:solidFill>
                <a:latin typeface="Consolas"/>
              </a:rPr>
              <a:t>ToolStripMenuItem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menuFile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menuEdit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menuFileNew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menuFileOpen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menuFileExit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menuEditCut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menuEditCopy</a:t>
            </a:r>
            <a:r>
              <a:rPr lang="en-US" sz="3600" dirty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3600" dirty="0" err="1">
                <a:solidFill>
                  <a:prstClr val="black"/>
                </a:solidFill>
                <a:latin typeface="Consolas"/>
              </a:rPr>
              <a:t>menuEditPaste</a:t>
            </a:r>
            <a:r>
              <a:rPr lang="en-US" sz="3600" dirty="0" smtClean="0">
                <a:solidFill>
                  <a:prstClr val="black"/>
                </a:solidFill>
                <a:latin typeface="Consolas"/>
              </a:rPr>
              <a:t>;        </a:t>
            </a:r>
            <a:endParaRPr lang="en-US" sz="36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0"/>
            <a:ext cx="86868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32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32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b="1" dirty="0" err="1">
                <a:solidFill>
                  <a:prstClr val="black"/>
                </a:solidFill>
                <a:latin typeface="Consolas"/>
              </a:rPr>
              <a:t>createMenu</a:t>
            </a:r>
            <a:r>
              <a:rPr lang="en-US" sz="3200" b="1" dirty="0">
                <a:solidFill>
                  <a:prstClr val="black"/>
                </a:solidFill>
                <a:latin typeface="Consolas"/>
              </a:rPr>
              <a:t>()</a:t>
            </a:r>
          </a:p>
          <a:p>
            <a:r>
              <a:rPr lang="en-US" sz="3200" b="1" smtClean="0">
                <a:solidFill>
                  <a:srgbClr val="FF0000"/>
                </a:solidFill>
                <a:latin typeface="Consolas"/>
              </a:rPr>
              <a:t>{</a:t>
            </a:r>
          </a:p>
          <a:p>
            <a:r>
              <a:rPr lang="en-US" sz="3200" smtClean="0">
                <a:solidFill>
                  <a:prstClr val="black"/>
                </a:solidFill>
                <a:latin typeface="Consolas"/>
              </a:rPr>
              <a:t>menuBar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MenuStrip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menuBar.Font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2B91AF"/>
                </a:solidFill>
                <a:latin typeface="Consolas"/>
              </a:rPr>
              <a:t>Font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3200" dirty="0" err="1">
                <a:solidFill>
                  <a:srgbClr val="A31515"/>
                </a:solidFill>
                <a:latin typeface="Consolas"/>
              </a:rPr>
              <a:t>arial</a:t>
            </a:r>
            <a:r>
              <a:rPr lang="en-US" sz="3200" dirty="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, 36, </a:t>
            </a:r>
            <a:r>
              <a:rPr lang="en-US" sz="3200" dirty="0" err="1" smtClean="0">
                <a:solidFill>
                  <a:srgbClr val="2B91AF"/>
                </a:solidFill>
                <a:latin typeface="Consolas"/>
              </a:rPr>
              <a:t>FontStyle</a:t>
            </a:r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.Bold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, </a:t>
            </a:r>
            <a:r>
              <a:rPr lang="en-US" sz="3200" dirty="0" err="1" smtClean="0">
                <a:solidFill>
                  <a:srgbClr val="2B91AF"/>
                </a:solidFill>
                <a:latin typeface="Consolas"/>
              </a:rPr>
              <a:t>GraphicsUnit</a:t>
            </a:r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.Pixel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2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.MainMenuStrip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menuBar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;</a:t>
            </a:r>
          </a:p>
          <a:p>
            <a:r>
              <a:rPr lang="en-US" sz="3200" dirty="0" err="1">
                <a:latin typeface="Consolas"/>
              </a:rPr>
              <a:t>menuFile</a:t>
            </a:r>
            <a:r>
              <a:rPr lang="en-US" sz="3200" dirty="0">
                <a:latin typeface="Consolas"/>
              </a:rPr>
              <a:t> 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ToolStripMenuItem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Consolas"/>
              </a:rPr>
              <a:t>"File"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menuFileNew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ToolStripMenuItem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Consolas"/>
              </a:rPr>
              <a:t>"New"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menuFileNew.Image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= imageList1.Images[0];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8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4716" y="76200"/>
            <a:ext cx="86106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/>
              </a:rPr>
              <a:t>menuFileOpen</a:t>
            </a:r>
            <a:r>
              <a:rPr lang="en-US" sz="3200" dirty="0">
                <a:latin typeface="Consolas"/>
              </a:rPr>
              <a:t> 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ToolStripMenuItem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Consolas"/>
              </a:rPr>
              <a:t>"Open"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200" dirty="0" err="1" smtClean="0">
                <a:solidFill>
                  <a:srgbClr val="2B91AF"/>
                </a:solidFill>
                <a:latin typeface="Consolas"/>
              </a:rPr>
              <a:t>ToolStripSeparator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sp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ToolStripSeparator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menuFileExit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ToolStripMenuItem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Consolas"/>
              </a:rPr>
              <a:t>"Exit"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menuFileExit.Image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= imageList1.Images[1];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menuFile.DropDownItems.Add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(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menuFileNew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menuFile.DropDownItems.Add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(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menuFileOpen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);</a:t>
            </a:r>
            <a:endParaRPr lang="en-US" sz="32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6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81000"/>
            <a:ext cx="86106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latin typeface="Consolas"/>
              </a:rPr>
              <a:t>menuFile.DropDownItems.Add</a:t>
            </a:r>
            <a:r>
              <a:rPr lang="en-US" sz="3200" dirty="0" smtClean="0">
                <a:latin typeface="Consolas"/>
              </a:rPr>
              <a:t>(</a:t>
            </a:r>
            <a:r>
              <a:rPr lang="en-US" sz="3200" dirty="0" err="1" smtClean="0">
                <a:latin typeface="Consolas"/>
              </a:rPr>
              <a:t>sp</a:t>
            </a:r>
            <a:r>
              <a:rPr lang="en-US" sz="3200" dirty="0" smtClean="0">
                <a:latin typeface="Consolas"/>
              </a:rPr>
              <a:t>);           </a:t>
            </a:r>
            <a:r>
              <a:rPr lang="en-US" sz="3200" dirty="0" err="1">
                <a:latin typeface="Consolas"/>
              </a:rPr>
              <a:t>menuFile.DropDownItems.Add</a:t>
            </a:r>
            <a:r>
              <a:rPr lang="en-US" sz="3200" dirty="0" smtClean="0">
                <a:latin typeface="Consolas"/>
              </a:rPr>
              <a:t>(</a:t>
            </a:r>
          </a:p>
          <a:p>
            <a:r>
              <a:rPr lang="en-US" sz="3200" dirty="0" err="1" smtClean="0">
                <a:latin typeface="Consolas"/>
              </a:rPr>
              <a:t>menuFileExit</a:t>
            </a:r>
            <a:r>
              <a:rPr lang="en-US" sz="3200" dirty="0">
                <a:latin typeface="Consolas"/>
              </a:rPr>
              <a:t>);</a:t>
            </a:r>
          </a:p>
          <a:p>
            <a:r>
              <a:rPr lang="en-US" sz="3200" dirty="0" err="1" smtClean="0">
                <a:latin typeface="Consolas"/>
              </a:rPr>
              <a:t>menuEdit</a:t>
            </a:r>
            <a:r>
              <a:rPr lang="en-US" sz="3200" dirty="0" smtClean="0">
                <a:latin typeface="Consolas"/>
              </a:rPr>
              <a:t> </a:t>
            </a:r>
            <a:r>
              <a:rPr lang="en-US" sz="3200" dirty="0">
                <a:latin typeface="Consolas"/>
              </a:rPr>
              <a:t>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ToolStripMenuItem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Consolas"/>
              </a:rPr>
              <a:t>"Edit"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menuEditCut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ToolStripMenuItem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Consolas"/>
              </a:rPr>
              <a:t>"Cut"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menuEditCopy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ToolStripMenuItem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Consolas"/>
              </a:rPr>
              <a:t>"Copy"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menuEditPaste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=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ToolStripMenuItem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A31515"/>
                </a:solidFill>
                <a:latin typeface="Consolas"/>
              </a:rPr>
              <a:t>"Paste"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6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67365" y="764446"/>
            <a:ext cx="2585435" cy="1185655"/>
            <a:chOff x="3886200" y="1059898"/>
            <a:chExt cx="1676400" cy="591677"/>
          </a:xfrm>
        </p:grpSpPr>
        <p:pic>
          <p:nvPicPr>
            <p:cNvPr id="4" name="Picture 4" descr="empty-blue-rectangl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066800"/>
              <a:ext cx="16764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40"/>
            <p:cNvSpPr txBox="1">
              <a:spLocks noChangeArrowheads="1"/>
            </p:cNvSpPr>
            <p:nvPr/>
          </p:nvSpPr>
          <p:spPr bwMode="auto">
            <a:xfrm>
              <a:off x="3983383" y="1059898"/>
              <a:ext cx="1440103" cy="537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Popular </a:t>
              </a:r>
              <a:r>
                <a:rPr lang="en-US" sz="3200" b="1" dirty="0" smtClean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Properties</a:t>
              </a:r>
              <a:endPara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9" t="18793" r="36860" b="30470"/>
          <a:stretch/>
        </p:blipFill>
        <p:spPr bwMode="auto">
          <a:xfrm>
            <a:off x="3810000" y="609600"/>
            <a:ext cx="2996994" cy="515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267200" y="1303055"/>
            <a:ext cx="838200" cy="4495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05200" y="938088"/>
            <a:ext cx="1066800" cy="58591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2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67235"/>
            <a:ext cx="84582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nsolas"/>
              </a:rPr>
              <a:t>menuEdit.DropDownItems.AddRange</a:t>
            </a:r>
            <a:r>
              <a:rPr lang="en-US" sz="3200" dirty="0">
                <a:latin typeface="Consolas"/>
              </a:rPr>
              <a:t>(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ToolStripItem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[] { 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menuEditCut,menuEditCopy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,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menuEditPaste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});</a:t>
            </a:r>
          </a:p>
          <a:p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menuBar.Items.AddRange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 smtClean="0">
                <a:solidFill>
                  <a:srgbClr val="0000FF"/>
                </a:solidFill>
                <a:latin typeface="Consolas"/>
              </a:rPr>
              <a:t>new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ToolStripItem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[] { 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menuFile,menuEdit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});</a:t>
            </a:r>
          </a:p>
          <a:p>
            <a:r>
              <a:rPr lang="en-US" sz="32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.Controls.Add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menuBar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);</a:t>
            </a:r>
          </a:p>
          <a:p>
            <a:r>
              <a:rPr lang="en-US" sz="3200" dirty="0" err="1" smtClean="0">
                <a:solidFill>
                  <a:srgbClr val="FF0000"/>
                </a:solidFill>
                <a:latin typeface="Consolas"/>
              </a:rPr>
              <a:t>attachEvents</a:t>
            </a:r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3200" b="1" dirty="0" smtClean="0">
                <a:solidFill>
                  <a:srgbClr val="FF0000"/>
                </a:solidFill>
                <a:latin typeface="Consolas"/>
              </a:rPr>
              <a:t>}</a:t>
            </a:r>
          </a:p>
          <a:p>
            <a:r>
              <a:rPr lang="en-US" sz="3200" b="1" dirty="0" smtClean="0">
                <a:solidFill>
                  <a:srgbClr val="0070C0"/>
                </a:solidFill>
              </a:rPr>
              <a:t>private void </a:t>
            </a:r>
            <a:r>
              <a:rPr lang="en-US" sz="3200" b="1" dirty="0" err="1" smtClean="0">
                <a:solidFill>
                  <a:srgbClr val="FF0000"/>
                </a:solidFill>
              </a:rPr>
              <a:t>attachEvents</a:t>
            </a:r>
            <a:r>
              <a:rPr lang="en-US" sz="3200" b="1" dirty="0" smtClean="0"/>
              <a:t>()</a:t>
            </a:r>
          </a:p>
          <a:p>
            <a:r>
              <a:rPr lang="en-US" sz="3200" dirty="0" smtClean="0"/>
              <a:t>{</a:t>
            </a:r>
            <a:r>
              <a:rPr lang="en-US" sz="3200" dirty="0" err="1" smtClean="0"/>
              <a:t>menuFileExit.Click</a:t>
            </a:r>
            <a:r>
              <a:rPr lang="en-US" sz="3200" dirty="0" smtClean="0"/>
              <a:t> += </a:t>
            </a:r>
            <a:r>
              <a:rPr lang="en-US" sz="3200" dirty="0" err="1" smtClean="0"/>
              <a:t>processClick</a:t>
            </a:r>
            <a:r>
              <a:rPr lang="en-US" sz="3200" dirty="0" smtClean="0"/>
              <a:t>; }</a:t>
            </a:r>
            <a:endParaRPr lang="en-US" sz="3200" b="1" dirty="0">
              <a:solidFill>
                <a:srgbClr val="FF0000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4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38290"/>
            <a:ext cx="86106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32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32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  <a:latin typeface="Consolas"/>
              </a:rPr>
              <a:t>processClick</a:t>
            </a:r>
            <a:endParaRPr lang="en-US" sz="3200" b="1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o,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3200" dirty="0">
              <a:solidFill>
                <a:prstClr val="black"/>
              </a:solidFill>
              <a:latin typeface="Consolas"/>
            </a:endParaRP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if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(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o.Equals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menuFileExit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))</a:t>
            </a: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    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Application</a:t>
            </a:r>
            <a:r>
              <a:rPr lang="en-US" sz="3200" dirty="0" err="1">
                <a:solidFill>
                  <a:prstClr val="black"/>
                </a:solidFill>
                <a:latin typeface="Consolas"/>
              </a:rPr>
              <a:t>.Exit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3200" dirty="0">
              <a:solidFill>
                <a:prstClr val="black"/>
              </a:solidFill>
              <a:latin typeface="Consolas"/>
            </a:endParaRPr>
          </a:p>
          <a:p>
            <a:r>
              <a:rPr lang="en-US" sz="3200" b="1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en-US" sz="3200" b="1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b="1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3200" b="1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b="1" dirty="0" err="1" smtClean="0">
                <a:solidFill>
                  <a:prstClr val="black"/>
                </a:solidFill>
                <a:latin typeface="Consolas"/>
              </a:rPr>
              <a:t>frmMenuStrip_Load</a:t>
            </a:r>
            <a:endParaRPr lang="en-US" sz="3200" b="1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(</a:t>
            </a:r>
            <a:r>
              <a:rPr lang="en-US" sz="3200" dirty="0">
                <a:solidFill>
                  <a:srgbClr val="0000FF"/>
                </a:solidFill>
                <a:latin typeface="Consolas"/>
              </a:rPr>
              <a:t>object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sender, </a:t>
            </a:r>
            <a:r>
              <a:rPr lang="en-US" sz="3200" dirty="0" err="1">
                <a:solidFill>
                  <a:srgbClr val="2B91AF"/>
                </a:solidFill>
                <a:latin typeface="Consolas"/>
              </a:rPr>
              <a:t>EventArgs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 e)</a:t>
            </a: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{</a:t>
            </a:r>
            <a:endParaRPr lang="en-US" sz="3200" dirty="0">
              <a:solidFill>
                <a:prstClr val="black"/>
              </a:solidFill>
              <a:latin typeface="Consolas"/>
            </a:endParaRP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3200" dirty="0" err="1" smtClean="0">
                <a:solidFill>
                  <a:prstClr val="black"/>
                </a:solidFill>
                <a:latin typeface="Consolas"/>
              </a:rPr>
              <a:t>createMenu</a:t>
            </a:r>
            <a:r>
              <a:rPr lang="en-US" sz="3200" dirty="0">
                <a:solidFill>
                  <a:prstClr val="black"/>
                </a:solidFill>
                <a:latin typeface="Consolas"/>
              </a:rPr>
              <a:t>();</a:t>
            </a:r>
          </a:p>
          <a:p>
            <a:r>
              <a:rPr lang="en-US" sz="3200" dirty="0" smtClean="0">
                <a:solidFill>
                  <a:prstClr val="black"/>
                </a:solidFill>
                <a:latin typeface="Consolas"/>
              </a:rPr>
              <a:t>}</a:t>
            </a:r>
            <a:endParaRPr lang="en-US" sz="3200" dirty="0">
              <a:solidFill>
                <a:prstClr val="black"/>
              </a:solidFill>
              <a:latin typeface="Consola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0" t="17733" r="37628" b="35241"/>
          <a:stretch/>
        </p:blipFill>
        <p:spPr bwMode="auto">
          <a:xfrm>
            <a:off x="3550693" y="1187355"/>
            <a:ext cx="5562600" cy="527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0" y="76200"/>
            <a:ext cx="5481610" cy="98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322804" y="152400"/>
            <a:ext cx="531599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sz="3200" dirty="0" err="1" smtClean="0"/>
              <a:t>ContextMenuStrip</a:t>
            </a:r>
            <a:endParaRPr lang="en-US" sz="3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t="31530" r="86054" b="47729"/>
          <a:stretch/>
        </p:blipFill>
        <p:spPr bwMode="auto">
          <a:xfrm>
            <a:off x="157190" y="2133600"/>
            <a:ext cx="3374636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9997" y="5257800"/>
            <a:ext cx="2657998" cy="95410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Drag &amp; Drop into the FORM</a:t>
            </a:r>
            <a:endParaRPr lang="en-US" sz="2800" dirty="0"/>
          </a:p>
        </p:txBody>
      </p:sp>
      <p:cxnSp>
        <p:nvCxnSpPr>
          <p:cNvPr id="6" name="Straight Arrow Connector 5"/>
          <p:cNvCxnSpPr>
            <a:stCxn id="2" idx="0"/>
          </p:cNvCxnSpPr>
          <p:nvPr/>
        </p:nvCxnSpPr>
        <p:spPr>
          <a:xfrm flipV="1">
            <a:off x="1568996" y="3135574"/>
            <a:ext cx="192705" cy="2122226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5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3" t="17187" r="50037" b="27930"/>
          <a:stretch/>
        </p:blipFill>
        <p:spPr bwMode="auto">
          <a:xfrm>
            <a:off x="304801" y="522982"/>
            <a:ext cx="4471916" cy="401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7" t="43238" b="16728"/>
          <a:stretch/>
        </p:blipFill>
        <p:spPr bwMode="auto">
          <a:xfrm>
            <a:off x="5013278" y="1818382"/>
            <a:ext cx="3895566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1" y="3951982"/>
            <a:ext cx="1904999" cy="5857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2400" y="4790182"/>
            <a:ext cx="4571999" cy="107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Click Items (Collection) to add </a:t>
            </a:r>
            <a:r>
              <a:rPr lang="en-US" sz="3200" dirty="0" err="1" smtClean="0"/>
              <a:t>MenuItem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3" idx="3"/>
          </p:cNvCxnSpPr>
          <p:nvPr/>
        </p:nvCxnSpPr>
        <p:spPr>
          <a:xfrm flipV="1">
            <a:off x="4724399" y="5018782"/>
            <a:ext cx="533401" cy="310009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72902" y="664964"/>
            <a:ext cx="3935941" cy="1077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ImageScalingSize</a:t>
            </a:r>
            <a:r>
              <a:rPr lang="en-US" sz="3200" dirty="0" smtClean="0"/>
              <a:t> to set Width, Height Icon</a:t>
            </a:r>
            <a:endParaRPr lang="en-US" sz="3200" dirty="0"/>
          </a:p>
        </p:txBody>
      </p:sp>
      <p:cxnSp>
        <p:nvCxnSpPr>
          <p:cNvPr id="7" name="Straight Arrow Connector 6"/>
          <p:cNvCxnSpPr>
            <a:stCxn id="9" idx="2"/>
          </p:cNvCxnSpPr>
          <p:nvPr/>
        </p:nvCxnSpPr>
        <p:spPr>
          <a:xfrm flipH="1">
            <a:off x="6324601" y="1742182"/>
            <a:ext cx="616272" cy="22098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5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533400"/>
            <a:ext cx="6638925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6200" y="2504628"/>
            <a:ext cx="2209800" cy="954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As the same</a:t>
            </a:r>
          </a:p>
          <a:p>
            <a:r>
              <a:rPr lang="en-US" sz="2800" dirty="0" smtClean="0"/>
              <a:t> </a:t>
            </a:r>
            <a:r>
              <a:rPr lang="en-US" sz="2800" dirty="0" err="1" smtClean="0"/>
              <a:t>MenuStrip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019800" y="1371600"/>
            <a:ext cx="3124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43600" y="2655413"/>
            <a:ext cx="3124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33364" y="4572000"/>
            <a:ext cx="31242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57" t="43358" b="9246"/>
          <a:stretch/>
        </p:blipFill>
        <p:spPr bwMode="auto">
          <a:xfrm>
            <a:off x="4492057" y="457200"/>
            <a:ext cx="4575743" cy="524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9" t="16992" r="50000" b="29688"/>
          <a:stretch/>
        </p:blipFill>
        <p:spPr bwMode="auto">
          <a:xfrm>
            <a:off x="571784" y="501555"/>
            <a:ext cx="3314416" cy="2937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4584" y="3778577"/>
            <a:ext cx="4228816" cy="1815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1.Choose button </a:t>
            </a:r>
          </a:p>
          <a:p>
            <a:r>
              <a:rPr lang="en-US" sz="2800" dirty="0" smtClean="0"/>
              <a:t>2.Set </a:t>
            </a:r>
            <a:r>
              <a:rPr lang="en-US" sz="2800" dirty="0" err="1" smtClean="0">
                <a:solidFill>
                  <a:srgbClr val="0070C0"/>
                </a:solidFill>
              </a:rPr>
              <a:t>ContextMenuStrip</a:t>
            </a:r>
            <a:endParaRPr lang="en-US" sz="2800" dirty="0" smtClean="0">
              <a:solidFill>
                <a:srgbClr val="0070C0"/>
              </a:solidFill>
            </a:endParaRPr>
          </a:p>
          <a:p>
            <a:r>
              <a:rPr lang="en-US" sz="2800" dirty="0" smtClean="0"/>
              <a:t>3.Attach event as the same </a:t>
            </a:r>
            <a:r>
              <a:rPr lang="en-US" sz="2800" dirty="0" err="1" smtClean="0">
                <a:solidFill>
                  <a:srgbClr val="0070C0"/>
                </a:solidFill>
              </a:rPr>
              <a:t>MenuStrip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14800" y="3417094"/>
            <a:ext cx="49530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47" t="17383" r="38946" b="39648"/>
          <a:stretch/>
        </p:blipFill>
        <p:spPr bwMode="auto">
          <a:xfrm>
            <a:off x="1981200" y="1505161"/>
            <a:ext cx="5559188" cy="4431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0" y="457200"/>
            <a:ext cx="8834410" cy="98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322804" y="533400"/>
            <a:ext cx="82115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err="1" smtClean="0"/>
              <a:t>ToolStripContainer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&amp;</a:t>
            </a:r>
            <a:r>
              <a:rPr lang="en-US" dirty="0" smtClean="0"/>
              <a:t> </a:t>
            </a:r>
            <a:r>
              <a:rPr lang="en-US" dirty="0" err="1" smtClean="0"/>
              <a:t>ToolStrip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8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94" r="86164" b="22103"/>
          <a:stretch/>
        </p:blipFill>
        <p:spPr bwMode="auto">
          <a:xfrm>
            <a:off x="128831" y="1592997"/>
            <a:ext cx="3223969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9" t="17382" r="54282" b="34375"/>
          <a:stretch/>
        </p:blipFill>
        <p:spPr bwMode="auto">
          <a:xfrm>
            <a:off x="3962400" y="1464675"/>
            <a:ext cx="4953000" cy="4547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3726597"/>
            <a:ext cx="2971800" cy="3810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>
          <a:xfrm>
            <a:off x="3352800" y="3917097"/>
            <a:ext cx="2438400" cy="1905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empty-blue-rectang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90" y="457200"/>
            <a:ext cx="5405410" cy="983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322804" y="533400"/>
            <a:ext cx="50873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>
                <a:solidFill>
                  <a:srgbClr val="FF0000"/>
                </a:solidFill>
              </a:defRPr>
            </a:lvl1pPr>
          </a:lstStyle>
          <a:p>
            <a:r>
              <a:rPr lang="en-US" dirty="0" err="1" smtClean="0"/>
              <a:t>ToolStripContainer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1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04800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 smtClean="0">
                <a:solidFill>
                  <a:srgbClr val="FF0000"/>
                </a:solidFill>
              </a:rPr>
              <a:t>ToolStripContainer</a:t>
            </a:r>
            <a:r>
              <a:rPr lang="en-US" sz="4000" dirty="0" smtClean="0"/>
              <a:t> Provides </a:t>
            </a:r>
            <a:r>
              <a:rPr lang="en-US" sz="4000" dirty="0"/>
              <a:t>panels on each side of the form and a central panel that can hold one or more controls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8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4" t="17227" r="54510" b="30083"/>
          <a:stretch/>
        </p:blipFill>
        <p:spPr bwMode="auto">
          <a:xfrm>
            <a:off x="3657599" y="430690"/>
            <a:ext cx="5257801" cy="528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6" r="86310" b="24518"/>
          <a:stretch/>
        </p:blipFill>
        <p:spPr bwMode="auto">
          <a:xfrm>
            <a:off x="385549" y="838200"/>
            <a:ext cx="2895600" cy="2351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3359" y="3505200"/>
            <a:ext cx="2512804" cy="1384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Drag &amp; Drop </a:t>
            </a:r>
          </a:p>
          <a:p>
            <a:r>
              <a:rPr lang="en-US" sz="2800" b="1" dirty="0" err="1" smtClean="0">
                <a:solidFill>
                  <a:srgbClr val="FF0000"/>
                </a:solidFill>
              </a:rPr>
              <a:t>ToolStrip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into </a:t>
            </a:r>
          </a:p>
          <a:p>
            <a:r>
              <a:rPr lang="en-US" sz="2800" dirty="0" smtClean="0"/>
              <a:t>the Form</a:t>
            </a:r>
            <a:endParaRPr lang="en-US" sz="2800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57400" y="1219200"/>
            <a:ext cx="1828800" cy="13716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E5571-560F-4DFC-BA97-61ACA5F7ADE1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Mau</Template>
  <TotalTime>249</TotalTime>
  <Words>3680</Words>
  <Application>Microsoft Office PowerPoint</Application>
  <PresentationFormat>On-screen Show (4:3)</PresentationFormat>
  <Paragraphs>1160</Paragraphs>
  <Slides>138</Slides>
  <Notes>128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39" baseType="lpstr">
      <vt:lpstr>Mau</vt:lpstr>
      <vt:lpstr>Chương 2: Lập trình ứng dụng windows Froms</vt:lpstr>
      <vt:lpstr>MỤC TIÊU</vt:lpstr>
      <vt:lpstr>NỘI DUNG</vt:lpstr>
      <vt:lpstr>Các thành phần của Windows 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tập áp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tập áp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tập áp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tập áp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Bài tập áp dụng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LeTho</dc:creator>
  <cp:lastModifiedBy>admin</cp:lastModifiedBy>
  <cp:revision>23</cp:revision>
  <dcterms:created xsi:type="dcterms:W3CDTF">2017-06-30T08:49:52Z</dcterms:created>
  <dcterms:modified xsi:type="dcterms:W3CDTF">2020-10-13T02:34:14Z</dcterms:modified>
</cp:coreProperties>
</file>